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53" r:id="rId3"/>
    <p:sldId id="425" r:id="rId4"/>
    <p:sldId id="360" r:id="rId5"/>
    <p:sldId id="508" r:id="rId6"/>
    <p:sldId id="497" r:id="rId7"/>
    <p:sldId id="505" r:id="rId8"/>
    <p:sldId id="502" r:id="rId9"/>
    <p:sldId id="503" r:id="rId10"/>
    <p:sldId id="426" r:id="rId11"/>
    <p:sldId id="357" r:id="rId12"/>
    <p:sldId id="359" r:id="rId13"/>
    <p:sldId id="355" r:id="rId14"/>
    <p:sldId id="509" r:id="rId15"/>
    <p:sldId id="264" r:id="rId16"/>
    <p:sldId id="266" r:id="rId17"/>
    <p:sldId id="510" r:id="rId18"/>
    <p:sldId id="511" r:id="rId19"/>
    <p:sldId id="268" r:id="rId20"/>
    <p:sldId id="512" r:id="rId21"/>
    <p:sldId id="269" r:id="rId22"/>
    <p:sldId id="270" r:id="rId23"/>
    <p:sldId id="271" r:id="rId24"/>
    <p:sldId id="513" r:id="rId25"/>
    <p:sldId id="514" r:id="rId26"/>
    <p:sldId id="517" r:id="rId27"/>
    <p:sldId id="1431" r:id="rId28"/>
    <p:sldId id="1432" r:id="rId29"/>
    <p:sldId id="427" r:id="rId30"/>
    <p:sldId id="516" r:id="rId31"/>
    <p:sldId id="515" r:id="rId32"/>
    <p:sldId id="507" r:id="rId33"/>
    <p:sldId id="504" r:id="rId34"/>
    <p:sldId id="35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296"/>
    <a:srgbClr val="EF8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E15CC-933D-4CD8-9866-C07CA30D4F57}" v="5" dt="2021-11-17T04:26:03.3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un Shin" userId="f006cbaf-5ce9-4997-9cc0-14bf25afbe96" providerId="ADAL" clId="{57EE15CC-933D-4CD8-9866-C07CA30D4F57}"/>
    <pc:docChg chg="modSld">
      <pc:chgData name="Dongun Shin" userId="f006cbaf-5ce9-4997-9cc0-14bf25afbe96" providerId="ADAL" clId="{57EE15CC-933D-4CD8-9866-C07CA30D4F57}" dt="2021-11-17T04:26:03.358" v="3"/>
      <pc:docMkLst>
        <pc:docMk/>
      </pc:docMkLst>
      <pc:sldChg chg="modSp">
        <pc:chgData name="Dongun Shin" userId="f006cbaf-5ce9-4997-9cc0-14bf25afbe96" providerId="ADAL" clId="{57EE15CC-933D-4CD8-9866-C07CA30D4F57}" dt="2021-11-17T04:26:03.358" v="3"/>
        <pc:sldMkLst>
          <pc:docMk/>
          <pc:sldMk cId="1886826005" sldId="360"/>
        </pc:sldMkLst>
        <pc:graphicFrameChg chg="mod">
          <ac:chgData name="Dongun Shin" userId="f006cbaf-5ce9-4997-9cc0-14bf25afbe96" providerId="ADAL" clId="{57EE15CC-933D-4CD8-9866-C07CA30D4F57}" dt="2021-11-17T04:26:03.358" v="3"/>
          <ac:graphicFrameMkLst>
            <pc:docMk/>
            <pc:sldMk cId="1886826005" sldId="360"/>
            <ac:graphicFrameMk id="86" creationId="{4CF25199-CED1-4891-9666-AC789973805A}"/>
          </ac:graphicFrameMkLst>
        </pc:graphicFrameChg>
        <pc:graphicFrameChg chg="mod">
          <ac:chgData name="Dongun Shin" userId="f006cbaf-5ce9-4997-9cc0-14bf25afbe96" providerId="ADAL" clId="{57EE15CC-933D-4CD8-9866-C07CA30D4F57}" dt="2021-11-17T04:26:01.462" v="2"/>
          <ac:graphicFrameMkLst>
            <pc:docMk/>
            <pc:sldMk cId="1886826005" sldId="360"/>
            <ac:graphicFrameMk id="87" creationId="{A2EF1952-7F41-4B41-B3FB-222DC00F34A1}"/>
          </ac:graphicFrameMkLst>
        </pc:graphicFrameChg>
        <pc:graphicFrameChg chg="mod">
          <ac:chgData name="Dongun Shin" userId="f006cbaf-5ce9-4997-9cc0-14bf25afbe96" providerId="ADAL" clId="{57EE15CC-933D-4CD8-9866-C07CA30D4F57}" dt="2021-11-17T04:26:00.174" v="1"/>
          <ac:graphicFrameMkLst>
            <pc:docMk/>
            <pc:sldMk cId="1886826005" sldId="360"/>
            <ac:graphicFrameMk id="109" creationId="{DD977122-31F8-45A3-8039-46C3C0773A0C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1열</c:v>
                </c:pt>
              </c:strCache>
            </c:strRef>
          </c:tx>
          <c:spPr>
            <a:solidFill>
              <a:srgbClr val="00E296"/>
            </a:solidFill>
            <a:ln w="12700">
              <a:solidFill>
                <a:srgbClr val="003738"/>
              </a:solidFill>
            </a:ln>
          </c:spPr>
          <c:dPt>
            <c:idx val="0"/>
            <c:bubble3D val="0"/>
            <c:spPr>
              <a:solidFill>
                <a:srgbClr val="00E296">
                  <a:alpha val="95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814-445E-9C06-E2241088E11D}"/>
              </c:ext>
            </c:extLst>
          </c:dPt>
          <c:dPt>
            <c:idx val="1"/>
            <c:bubble3D val="0"/>
            <c:spPr>
              <a:solidFill>
                <a:srgbClr val="00E296">
                  <a:alpha val="95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814-445E-9C06-E2241088E11D}"/>
              </c:ext>
            </c:extLst>
          </c:dPt>
          <c:dPt>
            <c:idx val="2"/>
            <c:bubble3D val="0"/>
            <c:spPr>
              <a:solidFill>
                <a:srgbClr val="93EA20"/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814-445E-9C06-E2241088E11D}"/>
              </c:ext>
            </c:extLst>
          </c:dPt>
          <c:dPt>
            <c:idx val="3"/>
            <c:bubble3D val="0"/>
            <c:spPr>
              <a:solidFill>
                <a:srgbClr val="00E296">
                  <a:alpha val="90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814-445E-9C06-E2241088E11D}"/>
              </c:ext>
            </c:extLst>
          </c:dPt>
          <c:dPt>
            <c:idx val="4"/>
            <c:bubble3D val="0"/>
            <c:spPr>
              <a:solidFill>
                <a:srgbClr val="00E296">
                  <a:alpha val="85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814-445E-9C06-E2241088E11D}"/>
              </c:ext>
            </c:extLst>
          </c:dPt>
          <c:dPt>
            <c:idx val="5"/>
            <c:bubble3D val="0"/>
            <c:spPr>
              <a:solidFill>
                <a:srgbClr val="00E296">
                  <a:alpha val="82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814-445E-9C06-E2241088E11D}"/>
              </c:ext>
            </c:extLst>
          </c:dPt>
          <c:dPt>
            <c:idx val="6"/>
            <c:bubble3D val="0"/>
            <c:spPr>
              <a:solidFill>
                <a:srgbClr val="00E296">
                  <a:alpha val="80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814-445E-9C06-E2241088E11D}"/>
              </c:ext>
            </c:extLst>
          </c:dPt>
          <c:dPt>
            <c:idx val="7"/>
            <c:bubble3D val="0"/>
            <c:spPr>
              <a:solidFill>
                <a:srgbClr val="00E296">
                  <a:alpha val="75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814-445E-9C06-E2241088E11D}"/>
              </c:ext>
            </c:extLst>
          </c:dPt>
          <c:dPt>
            <c:idx val="8"/>
            <c:bubble3D val="0"/>
            <c:spPr>
              <a:solidFill>
                <a:srgbClr val="00E296">
                  <a:alpha val="70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814-445E-9C06-E2241088E11D}"/>
              </c:ext>
            </c:extLst>
          </c:dPt>
          <c:dPt>
            <c:idx val="9"/>
            <c:bubble3D val="0"/>
            <c:spPr>
              <a:solidFill>
                <a:srgbClr val="00E296">
                  <a:alpha val="65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814-445E-9C06-E2241088E11D}"/>
              </c:ext>
            </c:extLst>
          </c:dPt>
          <c:dPt>
            <c:idx val="10"/>
            <c:bubble3D val="0"/>
            <c:spPr>
              <a:solidFill>
                <a:srgbClr val="00E296">
                  <a:alpha val="60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814-445E-9C06-E2241088E11D}"/>
              </c:ext>
            </c:extLst>
          </c:dPt>
          <c:dPt>
            <c:idx val="11"/>
            <c:bubble3D val="0"/>
            <c:spPr>
              <a:solidFill>
                <a:srgbClr val="00E296">
                  <a:alpha val="55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814-445E-9C06-E2241088E11D}"/>
              </c:ext>
            </c:extLst>
          </c:dPt>
          <c:dPt>
            <c:idx val="12"/>
            <c:bubble3D val="0"/>
            <c:spPr>
              <a:solidFill>
                <a:srgbClr val="00E296">
                  <a:alpha val="50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814-445E-9C06-E2241088E11D}"/>
              </c:ext>
            </c:extLst>
          </c:dPt>
          <c:dPt>
            <c:idx val="13"/>
            <c:bubble3D val="0"/>
            <c:spPr>
              <a:solidFill>
                <a:srgbClr val="00E296">
                  <a:alpha val="40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814-445E-9C06-E2241088E11D}"/>
              </c:ext>
            </c:extLst>
          </c:dPt>
          <c:dPt>
            <c:idx val="14"/>
            <c:bubble3D val="0"/>
            <c:spPr>
              <a:solidFill>
                <a:srgbClr val="00E296">
                  <a:alpha val="30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814-445E-9C06-E2241088E11D}"/>
              </c:ext>
            </c:extLst>
          </c:dPt>
          <c:dPt>
            <c:idx val="15"/>
            <c:bubble3D val="0"/>
            <c:spPr>
              <a:solidFill>
                <a:srgbClr val="00E296">
                  <a:alpha val="30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814-445E-9C06-E2241088E11D}"/>
              </c:ext>
            </c:extLst>
          </c:dPt>
          <c:dPt>
            <c:idx val="16"/>
            <c:bubble3D val="0"/>
            <c:spPr>
              <a:solidFill>
                <a:srgbClr val="00E296"/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6814-445E-9C06-E2241088E11D}"/>
              </c:ext>
            </c:extLst>
          </c:dPt>
          <c:dPt>
            <c:idx val="17"/>
            <c:bubble3D val="0"/>
            <c:spPr>
              <a:solidFill>
                <a:srgbClr val="00E296">
                  <a:alpha val="50000"/>
                </a:srgbClr>
              </a:solidFill>
              <a:ln w="12700">
                <a:solidFill>
                  <a:srgbClr val="003738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6814-445E-9C06-E2241088E11D}"/>
              </c:ext>
            </c:extLst>
          </c:dPt>
          <c:dLbls>
            <c:dLbl>
              <c:idx val="0"/>
              <c:layout>
                <c:manualLayout>
                  <c:x val="9.7026604068857589E-2"/>
                  <c:y val="-7.7334488237231422E-2"/>
                </c:manualLayout>
              </c:layout>
              <c:tx>
                <c:rich>
                  <a:bodyPr/>
                  <a:lstStyle/>
                  <a:p>
                    <a:fld id="{E0BC6003-D3B3-4FA6-B96C-E90DF0E9A797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36F22B44-AC35-49E2-93DA-1644105A4CCE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814-445E-9C06-E2241088E11D}"/>
                </c:ext>
              </c:extLst>
            </c:dLbl>
            <c:dLbl>
              <c:idx val="1"/>
              <c:layout>
                <c:manualLayout>
                  <c:x val="0.10015649452269171"/>
                  <c:y val="1.0336229037709544E-3"/>
                </c:manualLayout>
              </c:layout>
              <c:tx>
                <c:rich>
                  <a:bodyPr/>
                  <a:lstStyle/>
                  <a:p>
                    <a:fld id="{5BF14980-1898-4966-9289-1584D92A22AA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47E855AC-7F7D-436F-BA77-8F33704B05B6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814-445E-9C06-E2241088E11D}"/>
                </c:ext>
              </c:extLst>
            </c:dLbl>
            <c:dLbl>
              <c:idx val="2"/>
              <c:layout>
                <c:manualLayout>
                  <c:x val="0.107981220657277"/>
                  <c:y val="7.187499999999999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21B48FD-63CB-469D-8163-6F31422EEAE0}" type="CATEGORYNAME">
                      <a:rPr lang="en-US" altLang="ko-KR" sz="1200">
                        <a:solidFill>
                          <a:srgbClr val="93EA20"/>
                        </a:solidFill>
                      </a:rPr>
                      <a:pPr>
                        <a:defRPr sz="1200"/>
                      </a:pPr>
                      <a:t>[범주 이름]</a:t>
                    </a:fld>
                    <a:r>
                      <a:rPr lang="en-US" altLang="ko-KR" sz="1200" baseline="0">
                        <a:solidFill>
                          <a:srgbClr val="93EA20"/>
                        </a:solidFill>
                      </a:rPr>
                      <a:t>; </a:t>
                    </a:r>
                    <a:fld id="{7581DF4A-A1F5-4EA4-BB21-841568F725DD}" type="VALUE">
                      <a:rPr lang="en-US" altLang="ko-KR" sz="1200" baseline="0">
                        <a:solidFill>
                          <a:srgbClr val="93EA20"/>
                        </a:solidFill>
                      </a:rPr>
                      <a:pPr>
                        <a:defRPr sz="1200"/>
                      </a:pPr>
                      <a:t>[값]</a:t>
                    </a:fld>
                    <a:endParaRPr lang="en-US" altLang="ko-KR" sz="1200" baseline="0">
                      <a:solidFill>
                        <a:srgbClr val="93EA20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814-445E-9C06-E2241088E11D}"/>
                </c:ext>
              </c:extLst>
            </c:dLbl>
            <c:dLbl>
              <c:idx val="3"/>
              <c:layout>
                <c:manualLayout>
                  <c:x val="-3.1298904538341731E-3"/>
                  <c:y val="9.0503287977619307E-2"/>
                </c:manualLayout>
              </c:layout>
              <c:tx>
                <c:rich>
                  <a:bodyPr/>
                  <a:lstStyle/>
                  <a:p>
                    <a:fld id="{5214D537-7992-4EAD-A98E-374E9E5579C2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AA9E168B-872F-427F-957E-6A30148B1330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814-445E-9C06-E2241088E11D}"/>
                </c:ext>
              </c:extLst>
            </c:dLbl>
            <c:dLbl>
              <c:idx val="4"/>
              <c:layout>
                <c:manualLayout>
                  <c:x val="-9.0766823161189392E-2"/>
                  <c:y val="9.3324277471291267E-2"/>
                </c:manualLayout>
              </c:layout>
              <c:tx>
                <c:rich>
                  <a:bodyPr/>
                  <a:lstStyle/>
                  <a:p>
                    <a:fld id="{54586C8B-DCC1-403E-9828-BA75EDDD367C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AF89FEA5-F362-430F-9362-65EE8104C52D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6814-445E-9C06-E2241088E11D}"/>
                </c:ext>
              </c:extLst>
            </c:dLbl>
            <c:dLbl>
              <c:idx val="5"/>
              <c:layout>
                <c:manualLayout>
                  <c:x val="-9.3896713615023469E-2"/>
                  <c:y val="1.8749999999999999E-2"/>
                </c:manualLayout>
              </c:layout>
              <c:tx>
                <c:rich>
                  <a:bodyPr/>
                  <a:lstStyle/>
                  <a:p>
                    <a:fld id="{8F2B4A48-06FA-4F6D-902F-502F42DB8037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09CC6BC4-B020-4E4F-8E49-3C602DA3F4E0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6814-445E-9C06-E2241088E11D}"/>
                </c:ext>
              </c:extLst>
            </c:dLbl>
            <c:dLbl>
              <c:idx val="6"/>
              <c:layout>
                <c:manualLayout>
                  <c:x val="-0.10641627543035993"/>
                  <c:y val="6.0801347280591501E-5"/>
                </c:manualLayout>
              </c:layout>
              <c:tx>
                <c:rich>
                  <a:bodyPr/>
                  <a:lstStyle/>
                  <a:p>
                    <a:fld id="{CE796411-56A6-4498-91A6-CF0E2CC4201D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5701EC9B-5B9C-4D09-8D61-8337FAC36883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6814-445E-9C06-E2241088E11D}"/>
                </c:ext>
              </c:extLst>
            </c:dLbl>
            <c:dLbl>
              <c:idx val="7"/>
              <c:layout>
                <c:manualLayout>
                  <c:x val="-0.11267605633802817"/>
                  <c:y val="-1.5625E-2"/>
                </c:manualLayout>
              </c:layout>
              <c:tx>
                <c:rich>
                  <a:bodyPr/>
                  <a:lstStyle/>
                  <a:p>
                    <a:fld id="{7B2E936B-52E0-4CCA-9A54-44C5AA6A7BEB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13B82D86-565A-42A0-9981-6282F4138851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6814-445E-9C06-E2241088E11D}"/>
                </c:ext>
              </c:extLst>
            </c:dLbl>
            <c:dLbl>
              <c:idx val="8"/>
              <c:layout>
                <c:manualLayout>
                  <c:x val="-0.1126760563380282"/>
                  <c:y val="-3.4375000000000058E-2"/>
                </c:manualLayout>
              </c:layout>
              <c:tx>
                <c:rich>
                  <a:bodyPr/>
                  <a:lstStyle/>
                  <a:p>
                    <a:fld id="{E828B614-D38E-4EB6-8571-7924BF4F15BA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3443354F-382F-420B-8D42-81EB71ED19C5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6814-445E-9C06-E2241088E11D}"/>
                </c:ext>
              </c:extLst>
            </c:dLbl>
            <c:dLbl>
              <c:idx val="9"/>
              <c:layout>
                <c:manualLayout>
                  <c:x val="-0.11893583724569642"/>
                  <c:y val="-6.5624920831579059E-2"/>
                </c:manualLayout>
              </c:layout>
              <c:tx>
                <c:rich>
                  <a:bodyPr/>
                  <a:lstStyle/>
                  <a:p>
                    <a:fld id="{8047FC2E-C871-4A1B-87AD-A9C4C1EDD6DD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DB3E1B5D-EB25-4CB9-91F9-CA7326E05E88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6814-445E-9C06-E2241088E11D}"/>
                </c:ext>
              </c:extLst>
            </c:dLbl>
            <c:dLbl>
              <c:idx val="10"/>
              <c:layout>
                <c:manualLayout>
                  <c:x val="-0.1111111111111111"/>
                  <c:y val="-7.8185707099160479E-2"/>
                </c:manualLayout>
              </c:layout>
              <c:tx>
                <c:rich>
                  <a:bodyPr/>
                  <a:lstStyle/>
                  <a:p>
                    <a:fld id="{3B0F2033-9D06-4859-BC28-5EE23699D95D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95966946-68E7-4D23-A56B-2C73EDE1E132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5-6814-445E-9C06-E2241088E11D}"/>
                </c:ext>
              </c:extLst>
            </c:dLbl>
            <c:dLbl>
              <c:idx val="11"/>
              <c:layout>
                <c:manualLayout>
                  <c:x val="9.0766823161189294E-2"/>
                  <c:y val="0.17159491343649461"/>
                </c:manualLayout>
              </c:layout>
              <c:tx>
                <c:rich>
                  <a:bodyPr/>
                  <a:lstStyle/>
                  <a:p>
                    <a:fld id="{428A08F4-88AB-4502-9A9D-50482C0A0B4A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CDFAEA6C-4185-464D-9DB6-D45CC4830236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7-6814-445E-9C06-E2241088E11D}"/>
                </c:ext>
              </c:extLst>
            </c:dLbl>
            <c:dLbl>
              <c:idx val="12"/>
              <c:layout>
                <c:manualLayout>
                  <c:x val="-0.10485133020344291"/>
                  <c:y val="-8.8861651601041841E-2"/>
                </c:manualLayout>
              </c:layout>
              <c:tx>
                <c:rich>
                  <a:bodyPr/>
                  <a:lstStyle/>
                  <a:p>
                    <a:fld id="{D8A03899-E1D6-4A89-9E9D-9946DEAA3C3F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DEBA2A00-530B-4B12-8A1B-C3A83304595F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9-6814-445E-9C06-E2241088E11D}"/>
                </c:ext>
              </c:extLst>
            </c:dLbl>
            <c:dLbl>
              <c:idx val="13"/>
              <c:layout>
                <c:manualLayout>
                  <c:x val="7.1987480438184662E-2"/>
                  <c:y val="0.13788876972575456"/>
                </c:manualLayout>
              </c:layout>
              <c:tx>
                <c:rich>
                  <a:bodyPr/>
                  <a:lstStyle/>
                  <a:p>
                    <a:fld id="{ED3A92CE-58E8-4D52-B2E2-FE8198E38F8A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F1352508-C528-4C53-85A7-43D925718B18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B-6814-445E-9C06-E2241088E11D}"/>
                </c:ext>
              </c:extLst>
            </c:dLbl>
            <c:dLbl>
              <c:idx val="14"/>
              <c:layout>
                <c:manualLayout>
                  <c:x val="-0.16431924882629112"/>
                  <c:y val="-0.11337521066339819"/>
                </c:manualLayout>
              </c:layout>
              <c:tx>
                <c:rich>
                  <a:bodyPr/>
                  <a:lstStyle/>
                  <a:p>
                    <a:fld id="{0B84454D-7472-438D-91E3-B76601AA58C5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111D3B3C-60A9-49D5-8C86-03F38921C627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D-6814-445E-9C06-E2241088E11D}"/>
                </c:ext>
              </c:extLst>
            </c:dLbl>
            <c:dLbl>
              <c:idx val="15"/>
              <c:layout>
                <c:manualLayout>
                  <c:x val="-0.10641627543035996"/>
                  <c:y val="-0.15320974413972729"/>
                </c:manualLayout>
              </c:layout>
              <c:tx>
                <c:rich>
                  <a:bodyPr/>
                  <a:lstStyle/>
                  <a:p>
                    <a:fld id="{240A0D6D-BA2F-4A81-9D8B-B60421F14DE4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DDA1BF9A-7138-4DC7-A7B6-D8ADEC77CFC1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F-6814-445E-9C06-E2241088E11D}"/>
                </c:ext>
              </c:extLst>
            </c:dLbl>
            <c:dLbl>
              <c:idx val="16"/>
              <c:layout>
                <c:manualLayout>
                  <c:x val="7.6682316118935834E-2"/>
                  <c:y val="8.5797456718247275E-2"/>
                </c:manualLayout>
              </c:layout>
              <c:tx>
                <c:rich>
                  <a:bodyPr/>
                  <a:lstStyle/>
                  <a:p>
                    <a:fld id="{9B9DE942-923A-4D5C-BB7E-176E9907D665}" type="CATEGORYNAME">
                      <a:rPr lang="en-US" altLang="ko-KR"/>
                      <a:pPr/>
                      <a:t>[범주 이름]</a:t>
                    </a:fld>
                    <a:r>
                      <a:rPr lang="en-US" altLang="ko-KR" baseline="0"/>
                      <a:t>; </a:t>
                    </a:r>
                    <a:fld id="{6184E6D1-99EC-453E-BA36-E6B7F4A5A554}" type="VALUE">
                      <a:rPr lang="en-US" altLang="ko-KR" baseline="0">
                        <a:solidFill>
                          <a:srgbClr val="00E296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1-6814-445E-9C06-E2241088E11D}"/>
                </c:ext>
              </c:extLst>
            </c:dLbl>
            <c:dLbl>
              <c:idx val="17"/>
              <c:layout>
                <c:manualLayout>
                  <c:x val="3.2863849765258218E-2"/>
                  <c:y val="-0.1094359106751000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0" i="0" u="none" strike="noStrike" kern="1200" baseline="0">
                        <a:solidFill>
                          <a:schemeClr val="bg1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defRPr>
                    </a:pPr>
                    <a:fld id="{F5453D19-4392-4647-A9FB-D55C0B1BC567}" type="CATEGORYNAME">
                      <a:rPr lang="ko-KR" altLang="en-US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pPr>
                        <a:defRPr sz="800">
                          <a:latin typeface="Malgun Gothic" panose="020B0503020000020004" pitchFamily="34" charset="-127"/>
                          <a:ea typeface="Malgun Gothic" panose="020B0503020000020004" pitchFamily="34" charset="-127"/>
                        </a:defRPr>
                      </a:pPr>
                      <a:t>[범주 이름]</a:t>
                    </a:fld>
                    <a:r>
                      <a:rPr lang="en-US" altLang="ko-KR" baseline="0"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t>; </a:t>
                    </a:r>
                    <a:fld id="{B472116E-2764-47E6-8016-D73DE28DDF98}" type="VALUE">
                      <a:rPr lang="en-US" altLang="ko-KR" baseline="0">
                        <a:solidFill>
                          <a:srgbClr val="00E296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</a:rPr>
                      <a:pPr>
                        <a:defRPr sz="800">
                          <a:latin typeface="Malgun Gothic" panose="020B0503020000020004" pitchFamily="34" charset="-127"/>
                          <a:ea typeface="Malgun Gothic" panose="020B0503020000020004" pitchFamily="34" charset="-127"/>
                        </a:defRPr>
                      </a:pPr>
                      <a:t>[값]</a:t>
                    </a:fld>
                    <a:endParaRPr lang="en-US" altLang="ko-KR" baseline="0">
                      <a:latin typeface="Malgun Gothic" panose="020B0503020000020004" pitchFamily="34" charset="-127"/>
                      <a:ea typeface="Malgun Gothic" panose="020B0503020000020004" pitchFamily="34" charset="-127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bg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23-6814-445E-9C06-E2241088E1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6350" cap="rnd" cmpd="sng" algn="ctr">
                  <a:solidFill>
                    <a:schemeClr val="bg1">
                      <a:alpha val="50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Sheet1!$A$2:$A$19</c:f>
              <c:strCache>
                <c:ptCount val="18"/>
                <c:pt idx="0">
                  <c:v>Dell EMC</c:v>
                </c:pt>
                <c:pt idx="1">
                  <c:v>Veritas</c:v>
                </c:pt>
                <c:pt idx="2">
                  <c:v>Veeam</c:v>
                </c:pt>
                <c:pt idx="3">
                  <c:v>IBM</c:v>
                </c:pt>
                <c:pt idx="4">
                  <c:v>NetApp</c:v>
                </c:pt>
                <c:pt idx="5">
                  <c:v>CommVault</c:v>
                </c:pt>
                <c:pt idx="6">
                  <c:v>Rubrik</c:v>
                </c:pt>
                <c:pt idx="7">
                  <c:v>Quest Software</c:v>
                </c:pt>
                <c:pt idx="8">
                  <c:v>Arcserve</c:v>
                </c:pt>
                <c:pt idx="9">
                  <c:v>Acronis</c:v>
                </c:pt>
                <c:pt idx="10">
                  <c:v>Cohesity</c:v>
                </c:pt>
                <c:pt idx="11">
                  <c:v>Zerto</c:v>
                </c:pt>
                <c:pt idx="12">
                  <c:v>Hitachi</c:v>
                </c:pt>
                <c:pt idx="13">
                  <c:v>HPE</c:v>
                </c:pt>
                <c:pt idx="14">
                  <c:v>Micro Focus International</c:v>
                </c:pt>
                <c:pt idx="15">
                  <c:v>SolarWinds</c:v>
                </c:pt>
                <c:pt idx="16">
                  <c:v>Barracuda</c:v>
                </c:pt>
                <c:pt idx="17">
                  <c:v>기타 소프트웨어 업체</c:v>
                </c:pt>
              </c:strCache>
            </c:strRef>
          </c:cat>
          <c:val>
            <c:numRef>
              <c:f>Sheet1!$B$2:$B$19</c:f>
              <c:numCache>
                <c:formatCode>0.0%</c:formatCode>
                <c:ptCount val="18"/>
                <c:pt idx="0">
                  <c:v>0.16921618038511083</c:v>
                </c:pt>
                <c:pt idx="1">
                  <c:v>0.16494921760642081</c:v>
                </c:pt>
                <c:pt idx="2">
                  <c:v>0.12093082577837956</c:v>
                </c:pt>
                <c:pt idx="3">
                  <c:v>0.10955606977732577</c:v>
                </c:pt>
                <c:pt idx="4">
                  <c:v>8.7569525533838774E-2</c:v>
                </c:pt>
                <c:pt idx="5">
                  <c:v>7.6271430355183203E-2</c:v>
                </c:pt>
                <c:pt idx="6">
                  <c:v>4.3230733149498587E-2</c:v>
                </c:pt>
                <c:pt idx="7">
                  <c:v>3.5260627518424965E-2</c:v>
                </c:pt>
                <c:pt idx="8">
                  <c:v>2.1710977246906547E-2</c:v>
                </c:pt>
                <c:pt idx="9">
                  <c:v>2.0929311461213622E-2</c:v>
                </c:pt>
                <c:pt idx="10">
                  <c:v>2.0249854360433684E-2</c:v>
                </c:pt>
                <c:pt idx="11">
                  <c:v>1.5368312349300806E-2</c:v>
                </c:pt>
                <c:pt idx="12">
                  <c:v>1.2913110132470413E-2</c:v>
                </c:pt>
                <c:pt idx="13">
                  <c:v>1.3257707195580776E-2</c:v>
                </c:pt>
                <c:pt idx="14">
                  <c:v>5.4572601341753915E-3</c:v>
                </c:pt>
                <c:pt idx="15">
                  <c:v>4.5631711866386355E-3</c:v>
                </c:pt>
                <c:pt idx="16">
                  <c:v>7.2679592291254144E-4</c:v>
                </c:pt>
                <c:pt idx="17">
                  <c:v>7.7838889906184913E-2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4-6814-445E-9C06-E2241088E1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C555-D710-4966-A9DD-705D1A78986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8D030-58B5-41AF-8DB7-2CE95A2CE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1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랜섬웨어는</a:t>
            </a:r>
            <a:r>
              <a:rPr lang="ko-KR" altLang="en-US" dirty="0"/>
              <a:t> 공격자가 의지가 있고 시간과 노력을 </a:t>
            </a:r>
            <a:r>
              <a:rPr lang="ko-KR" altLang="en-US" dirty="0" err="1"/>
              <a:t>투자하겠다고하면</a:t>
            </a:r>
            <a:r>
              <a:rPr lang="ko-KR" altLang="en-US" dirty="0"/>
              <a:t> 결국에는 공격에 </a:t>
            </a:r>
            <a:r>
              <a:rPr lang="ko-KR" altLang="en-US" dirty="0" err="1"/>
              <a:t>성공할수</a:t>
            </a:r>
            <a:r>
              <a:rPr lang="ko-KR" altLang="en-US" dirty="0"/>
              <a:t> </a:t>
            </a:r>
            <a:r>
              <a:rPr lang="ko-KR" altLang="en-US" dirty="0" err="1"/>
              <a:t>있다는게</a:t>
            </a:r>
            <a:r>
              <a:rPr lang="ko-KR" altLang="en-US" dirty="0"/>
              <a:t> 보안업계의 정설입니다</a:t>
            </a:r>
            <a:r>
              <a:rPr lang="en-US" altLang="ko-KR" dirty="0"/>
              <a:t>. </a:t>
            </a:r>
            <a:r>
              <a:rPr lang="ko-KR" altLang="en-US" dirty="0"/>
              <a:t>해커가 마음만 먹으면 해킹에 </a:t>
            </a:r>
            <a:r>
              <a:rPr lang="ko-KR" altLang="en-US" dirty="0" err="1"/>
              <a:t>성공한다는것</a:t>
            </a:r>
            <a:r>
              <a:rPr lang="ko-KR" altLang="en-US" dirty="0"/>
              <a:t> 이게 정설입니다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그래서 보안 솔루션들은 예방과 방어에 집중해야 하지만 백업 솔루션 업체들은 해커가 공격에 </a:t>
            </a:r>
            <a:r>
              <a:rPr lang="ko-KR" altLang="en-US" dirty="0" err="1"/>
              <a:t>성공할수</a:t>
            </a:r>
            <a:r>
              <a:rPr lang="ko-KR" altLang="en-US" dirty="0"/>
              <a:t> 있으니 공격이 성공했다는 가정하에 대응책을 제시해야 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전문 보안업체가 아닌 백업 솔루션이 해킹을 예방하는 기술이 </a:t>
            </a:r>
            <a:r>
              <a:rPr lang="ko-KR" altLang="en-US" dirty="0" err="1"/>
              <a:t>있다거나</a:t>
            </a:r>
            <a:r>
              <a:rPr lang="ko-KR" altLang="en-US" dirty="0"/>
              <a:t> 방어하는 컨설팅을 </a:t>
            </a:r>
            <a:r>
              <a:rPr lang="ko-KR" altLang="en-US" dirty="0" err="1"/>
              <a:t>해줄수</a:t>
            </a:r>
            <a:r>
              <a:rPr lang="ko-KR" altLang="en-US" dirty="0"/>
              <a:t> </a:t>
            </a:r>
            <a:r>
              <a:rPr lang="ko-KR" altLang="en-US" dirty="0" err="1"/>
              <a:t>있다는것은</a:t>
            </a:r>
            <a:r>
              <a:rPr lang="ko-KR" altLang="en-US" dirty="0"/>
              <a:t> 좀 어려운 얘기입니다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보안 관리자들은 세상에 나와있는 좋은 솔루션들은 모두 도입했는데도 뚫렸다</a:t>
            </a:r>
            <a:r>
              <a:rPr lang="en-US" altLang="ko-KR" dirty="0"/>
              <a:t>. </a:t>
            </a:r>
            <a:r>
              <a:rPr lang="ko-KR" altLang="en-US" dirty="0"/>
              <a:t>이건 내 잘못이 아니다 라고 </a:t>
            </a:r>
            <a:r>
              <a:rPr lang="ko-KR" altLang="en-US" dirty="0" err="1"/>
              <a:t>얘기할수</a:t>
            </a:r>
            <a:r>
              <a:rPr lang="ko-KR" altLang="en-US" dirty="0"/>
              <a:t> 있음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 err="1"/>
              <a:t>랜섬웨어에</a:t>
            </a:r>
            <a:r>
              <a:rPr lang="ko-KR" altLang="en-US" dirty="0"/>
              <a:t> 의해서 서비스가 마비되고 데이터 접근이 </a:t>
            </a:r>
            <a:r>
              <a:rPr lang="ko-KR" altLang="en-US" dirty="0" err="1"/>
              <a:t>안되는것은</a:t>
            </a:r>
            <a:r>
              <a:rPr lang="ko-KR" altLang="en-US" dirty="0"/>
              <a:t> </a:t>
            </a:r>
            <a:r>
              <a:rPr lang="en-US" altLang="ko-KR" dirty="0"/>
              <a:t>IT </a:t>
            </a:r>
            <a:r>
              <a:rPr lang="ko-KR" altLang="en-US" dirty="0"/>
              <a:t>인프라 담당자의 책임이 </a:t>
            </a:r>
            <a:r>
              <a:rPr lang="ko-KR" altLang="en-US" dirty="0" err="1"/>
              <a:t>될수</a:t>
            </a:r>
            <a:r>
              <a:rPr lang="ko-KR" altLang="en-US" dirty="0"/>
              <a:t> 있음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전세계적으로 해마다 년간 </a:t>
            </a:r>
            <a:r>
              <a:rPr lang="en-US" altLang="ko-KR" dirty="0"/>
              <a:t>1,110</a:t>
            </a:r>
            <a:r>
              <a:rPr lang="ko-KR" altLang="en-US" dirty="0" err="1"/>
              <a:t>억줄의</a:t>
            </a:r>
            <a:r>
              <a:rPr lang="ko-KR" altLang="en-US" dirty="0"/>
              <a:t> 코드가 새로 만들어 집니다</a:t>
            </a:r>
            <a:r>
              <a:rPr lang="en-US" altLang="ko-KR" dirty="0"/>
              <a:t>. </a:t>
            </a:r>
            <a:r>
              <a:rPr lang="ko-KR" altLang="en-US" dirty="0"/>
              <a:t>그만큼 새로운 소프트웨어가 많이 나오는 것이며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통계적으로 </a:t>
            </a:r>
            <a:r>
              <a:rPr lang="en-US" altLang="ko-KR" dirty="0"/>
              <a:t>2,500</a:t>
            </a:r>
            <a:r>
              <a:rPr lang="ko-KR" altLang="en-US" dirty="0"/>
              <a:t>줄마다 심각한 버그가 </a:t>
            </a:r>
            <a:r>
              <a:rPr lang="ko-KR" altLang="en-US" dirty="0" err="1"/>
              <a:t>있을수</a:t>
            </a:r>
            <a:r>
              <a:rPr lang="ko-KR" altLang="en-US" dirty="0"/>
              <a:t> 있다고 합니다</a:t>
            </a:r>
            <a:r>
              <a:rPr lang="en-US" altLang="ko-KR" dirty="0"/>
              <a:t>. 1,110</a:t>
            </a:r>
            <a:r>
              <a:rPr lang="ko-KR" altLang="en-US" dirty="0"/>
              <a:t>억 나누기 </a:t>
            </a:r>
            <a:r>
              <a:rPr lang="en-US" altLang="ko-KR" dirty="0"/>
              <a:t>2</a:t>
            </a:r>
            <a:r>
              <a:rPr lang="ko-KR" altLang="en-US" dirty="0"/>
              <a:t>천</a:t>
            </a:r>
            <a:r>
              <a:rPr lang="en-US" altLang="ko-KR" dirty="0"/>
              <a:t>5</a:t>
            </a:r>
            <a:r>
              <a:rPr lang="ko-KR" altLang="en-US" dirty="0"/>
              <a:t>백은 </a:t>
            </a:r>
            <a:r>
              <a:rPr lang="en-US" altLang="ko-KR" dirty="0"/>
              <a:t>4</a:t>
            </a:r>
            <a:r>
              <a:rPr lang="ko-KR" altLang="en-US" dirty="0"/>
              <a:t>천</a:t>
            </a:r>
            <a:r>
              <a:rPr lang="en-US" altLang="ko-KR" dirty="0"/>
              <a:t>4</a:t>
            </a:r>
            <a:r>
              <a:rPr lang="ko-KR" altLang="en-US" dirty="0"/>
              <a:t>백만 정도</a:t>
            </a:r>
            <a:r>
              <a:rPr lang="en-US" altLang="ko-KR" dirty="0"/>
              <a:t>…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즉 시스템을 </a:t>
            </a:r>
            <a:r>
              <a:rPr lang="ko-KR" altLang="en-US" dirty="0" err="1"/>
              <a:t>멈출수</a:t>
            </a:r>
            <a:r>
              <a:rPr lang="ko-KR" altLang="en-US" dirty="0"/>
              <a:t> 있는 </a:t>
            </a:r>
            <a:r>
              <a:rPr lang="en-US" altLang="ko-KR" dirty="0"/>
              <a:t>4</a:t>
            </a:r>
            <a:r>
              <a:rPr lang="ko-KR" altLang="en-US" dirty="0"/>
              <a:t>천</a:t>
            </a:r>
            <a:r>
              <a:rPr lang="en-US" altLang="ko-KR" dirty="0"/>
              <a:t>4</a:t>
            </a:r>
            <a:r>
              <a:rPr lang="ko-KR" altLang="en-US" dirty="0" err="1"/>
              <a:t>백만여개의</a:t>
            </a:r>
            <a:r>
              <a:rPr lang="ko-KR" altLang="en-US" dirty="0"/>
              <a:t> 새로운 취약점이 매년 만들어진다는 것이고 해커는 이 취약점을 이용해서 해킹에 </a:t>
            </a:r>
            <a:r>
              <a:rPr lang="ko-KR" altLang="en-US" dirty="0" err="1"/>
              <a:t>성공할수</a:t>
            </a:r>
            <a:r>
              <a:rPr lang="ko-KR" altLang="en-US" dirty="0"/>
              <a:t> 있다는 것임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물론 </a:t>
            </a:r>
            <a:r>
              <a:rPr lang="en-US" altLang="ko-KR" dirty="0"/>
              <a:t>IT </a:t>
            </a:r>
            <a:r>
              <a:rPr lang="ko-KR" altLang="en-US" dirty="0"/>
              <a:t>업체들은 패치를 만들어 내고 있지만 패치는 새로 만들어지는 취약점의 속도를 </a:t>
            </a:r>
            <a:r>
              <a:rPr lang="ko-KR" altLang="en-US" dirty="0" err="1"/>
              <a:t>따라갈수</a:t>
            </a:r>
            <a:r>
              <a:rPr lang="ko-KR" altLang="en-US" dirty="0"/>
              <a:t> 없다는 것임 </a:t>
            </a:r>
            <a:r>
              <a:rPr lang="en-US" altLang="ko-KR" dirty="0"/>
              <a:t>(</a:t>
            </a:r>
            <a:r>
              <a:rPr lang="ko-KR" altLang="en-US" dirty="0"/>
              <a:t>예를 들어 </a:t>
            </a:r>
            <a:r>
              <a:rPr lang="en-US" altLang="ko-KR" dirty="0"/>
              <a:t>MS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년에 만들어 내는 </a:t>
            </a:r>
            <a:r>
              <a:rPr lang="ko-KR" altLang="en-US" dirty="0" err="1"/>
              <a:t>보안패치의</a:t>
            </a:r>
            <a:r>
              <a:rPr lang="ko-KR" altLang="en-US" dirty="0"/>
              <a:t> 수는</a:t>
            </a:r>
            <a:r>
              <a:rPr lang="en-US" altLang="ko-KR" dirty="0"/>
              <a:t> </a:t>
            </a:r>
            <a:r>
              <a:rPr lang="ko-KR" altLang="en-US" dirty="0"/>
              <a:t>과연 몇 개일까</a:t>
            </a:r>
            <a:r>
              <a:rPr lang="en-US" altLang="ko-KR" dirty="0"/>
              <a:t>?)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이러한 현실적인 이유로 보안 전문가들은 전세계 모든 기업은 해킹을 당해봤거나 아직 차례가 </a:t>
            </a:r>
            <a:r>
              <a:rPr lang="ko-KR" altLang="en-US" dirty="0" err="1"/>
              <a:t>안왔거나</a:t>
            </a:r>
            <a:r>
              <a:rPr lang="ko-KR" altLang="en-US" dirty="0"/>
              <a:t> 아니면 해커가 관심이 </a:t>
            </a:r>
            <a:r>
              <a:rPr lang="ko-KR" altLang="en-US" dirty="0" err="1"/>
              <a:t>없거나의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 err="1"/>
              <a:t>가지중</a:t>
            </a:r>
            <a:r>
              <a:rPr lang="ko-KR" altLang="en-US" dirty="0"/>
              <a:t> 해당된다는 것입니다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즉 해커가 공격대상으로 삼으면 </a:t>
            </a:r>
            <a:r>
              <a:rPr lang="ko-KR" altLang="en-US" dirty="0" err="1"/>
              <a:t>막을수</a:t>
            </a:r>
            <a:r>
              <a:rPr lang="ko-KR" altLang="en-US" dirty="0"/>
              <a:t> 없다가 전문가의 공통된 의견입니다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따라서 </a:t>
            </a:r>
            <a:r>
              <a:rPr lang="ko-KR" altLang="en-US" dirty="0" err="1"/>
              <a:t>랜섬웨어에</a:t>
            </a:r>
            <a:r>
              <a:rPr lang="ko-KR" altLang="en-US" dirty="0"/>
              <a:t> 방어는 우선 해킹을 </a:t>
            </a:r>
            <a:r>
              <a:rPr lang="ko-KR" altLang="en-US" dirty="0" err="1"/>
              <a:t>당할수</a:t>
            </a:r>
            <a:r>
              <a:rPr lang="ko-KR" altLang="en-US" dirty="0"/>
              <a:t> 있다는 것을 전제로 </a:t>
            </a:r>
            <a:r>
              <a:rPr lang="ko-KR" altLang="en-US" dirty="0" err="1"/>
              <a:t>해야합니다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 </a:t>
            </a:r>
            <a:r>
              <a:rPr lang="ko-KR" altLang="en-US" dirty="0"/>
              <a:t>빔이 제공하는 변경불가 백업은 랜섬웨어 상황이 발생해도 데이터는 백업으로 안전하게 </a:t>
            </a:r>
            <a:r>
              <a:rPr lang="ko-KR" altLang="en-US" dirty="0" err="1"/>
              <a:t>보호할수</a:t>
            </a:r>
            <a:r>
              <a:rPr lang="ko-KR" altLang="en-US" dirty="0"/>
              <a:t> 있다는 것입니다</a:t>
            </a:r>
            <a:r>
              <a:rPr lang="en-US" altLang="ko-KR" dirty="0"/>
              <a:t>. </a:t>
            </a:r>
            <a:r>
              <a:rPr lang="ko-KR" altLang="en-US" dirty="0"/>
              <a:t>한번 저장하면 루트</a:t>
            </a:r>
            <a:r>
              <a:rPr lang="en-US" altLang="ko-KR" dirty="0"/>
              <a:t>/</a:t>
            </a:r>
            <a:r>
              <a:rPr lang="ko-KR" altLang="en-US" dirty="0"/>
              <a:t>관리자 계정이 </a:t>
            </a:r>
            <a:r>
              <a:rPr lang="ko-KR" altLang="en-US" dirty="0" err="1"/>
              <a:t>탈취되도</a:t>
            </a:r>
            <a:r>
              <a:rPr lang="ko-KR" altLang="en-US" dirty="0"/>
              <a:t> 데이터는 안전하게 해주는 기술입니다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랜섬웨어 예방은 백업솔루션의 역할이 아닙니다 하지만 랜섬웨어 발생 이후에는 </a:t>
            </a:r>
            <a:r>
              <a:rPr lang="en-US" altLang="ko-KR" dirty="0"/>
              <a:t>VMware</a:t>
            </a:r>
            <a:r>
              <a:rPr lang="ko-KR" altLang="en-US" dirty="0"/>
              <a:t>와 </a:t>
            </a:r>
            <a:r>
              <a:rPr lang="en-US" altLang="ko-KR" dirty="0"/>
              <a:t>Nutanix </a:t>
            </a:r>
            <a:r>
              <a:rPr lang="ko-KR" altLang="en-US" dirty="0"/>
              <a:t>환경을 가장 확실하게 </a:t>
            </a:r>
            <a:r>
              <a:rPr lang="ko-KR" altLang="en-US" dirty="0" err="1"/>
              <a:t>보호할수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8D030-58B5-41AF-8DB7-2CE95A2CE73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48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3825" y="765175"/>
            <a:ext cx="6548438" cy="36845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1619-4899-4A74-82DB-31A695D71C3A}" type="slidenum">
              <a:rPr lang="en-US" altLang="ko-KR" smtClean="0"/>
              <a:pPr>
                <a:defRPr/>
              </a:pPr>
              <a:t>27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7358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3825" y="765175"/>
            <a:ext cx="6548438" cy="368458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5CA1619-4899-4A74-82DB-31A695D71C3A}" type="slidenum">
              <a:rPr lang="en-US" altLang="ko-KR" smtClean="0"/>
              <a:pPr>
                <a:defRPr/>
              </a:pPr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2950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mailto:Sales.Korea@veeam.com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mailto:Channels.Korea@veeam.com" TargetMode="External"/><Relationship Id="rId4" Type="http://schemas.openxmlformats.org/officeDocument/2006/relationships/hyperlink" Target="mailto:SEs.Korea@veeam.com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>
            <a:extLst>
              <a:ext uri="{FF2B5EF4-FFF2-40B4-BE49-F238E27FC236}">
                <a16:creationId xmlns:a16="http://schemas.microsoft.com/office/drawing/2014/main" id="{E00CA6ED-F1D8-49DF-8C1A-F4B6C6F15C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" y="-48637"/>
            <a:ext cx="12190720" cy="5651770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F18575D-EFB2-4843-A28B-55AD5FBD4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08126" y="1268474"/>
            <a:ext cx="9150349" cy="8032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830ABC2-AF2F-4EEF-82A7-4A1FD943B3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4317" y="3900120"/>
            <a:ext cx="7437967" cy="3429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빔 소프트웨어 코리아</a:t>
            </a:r>
            <a:r>
              <a:rPr lang="en-US" altLang="ko-KR" dirty="0"/>
              <a:t>, https://www.veeam.com/ko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060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+글박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4AEFB-A2F9-4EA1-8CCF-B5B8A7520B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894" y="101815"/>
            <a:ext cx="5267004" cy="3603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9900FA3-B846-474C-B7B9-9AD7934200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524F806B-607F-4234-BFC3-3B2C7ECD00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6000" y="2199847"/>
            <a:ext cx="3600000" cy="3524213"/>
          </a:xfrm>
          <a:prstGeom prst="rect">
            <a:avLst/>
          </a:prstGeom>
        </p:spPr>
        <p:txBody>
          <a:bodyPr anchor="t"/>
          <a:lstStyle>
            <a:lvl1pPr defTabSz="134541" latinLnBrk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2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825" b="0"/>
            </a:lvl2pPr>
            <a:lvl3pPr>
              <a:defRPr sz="825" b="0"/>
            </a:lvl3pPr>
            <a:lvl4pPr>
              <a:defRPr sz="825" b="0"/>
            </a:lvl4pPr>
            <a:lvl5pPr>
              <a:defRPr sz="825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663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글박스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78F845FE-0EAE-4C27-A34D-0A16FCA693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894" y="101815"/>
            <a:ext cx="5267004" cy="3603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888969FD-DB21-491C-A554-87E1C0BE1D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6000" y="2199847"/>
            <a:ext cx="3600000" cy="3524213"/>
          </a:xfrm>
          <a:prstGeom prst="rect">
            <a:avLst/>
          </a:prstGeom>
        </p:spPr>
        <p:txBody>
          <a:bodyPr anchor="t"/>
          <a:lstStyle>
            <a:lvl1pPr defTabSz="134541" latinLnBrk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2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825" b="0"/>
            </a:lvl2pPr>
            <a:lvl3pPr>
              <a:defRPr sz="825" b="0"/>
            </a:lvl3pPr>
            <a:lvl4pPr>
              <a:defRPr sz="825" b="0"/>
            </a:lvl4pPr>
            <a:lvl5pPr>
              <a:defRPr sz="825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EB1C3A7A-52C0-4577-B852-50CD52A7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2554278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+글박스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B4ECEC7B-F028-4DA2-8DCB-853BB64517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894" y="101815"/>
            <a:ext cx="5267004" cy="3603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63CFF15C-DE6B-4231-A6B7-866C77ED1C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6000" y="2199847"/>
            <a:ext cx="3600000" cy="3524213"/>
          </a:xfrm>
          <a:prstGeom prst="rect">
            <a:avLst/>
          </a:prstGeom>
        </p:spPr>
        <p:txBody>
          <a:bodyPr anchor="t"/>
          <a:lstStyle>
            <a:lvl1pPr defTabSz="134541" latinLnBrk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2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825" b="0"/>
            </a:lvl2pPr>
            <a:lvl3pPr>
              <a:defRPr sz="825" b="0"/>
            </a:lvl3pPr>
            <a:lvl4pPr>
              <a:defRPr sz="825" b="0"/>
            </a:lvl4pPr>
            <a:lvl5pPr>
              <a:defRPr sz="825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FF0E48D1-00AE-43D4-A9A8-E8A88AAD1F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207024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F97443-A1F1-43CB-BE24-D5F96E5B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37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맺음 슬라이드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F97443-A1F1-43CB-BE24-D5F96E5B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4" name="Picture 2" descr="Image result for veeam logo">
            <a:extLst>
              <a:ext uri="{FF2B5EF4-FFF2-40B4-BE49-F238E27FC236}">
                <a16:creationId xmlns:a16="http://schemas.microsoft.com/office/drawing/2014/main" id="{68BFC7DC-0D3C-49D1-A933-7A44F6F222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049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맺음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0DECCD-DF87-41EC-A1C7-833DD0070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F6DA78-2507-4960-9FE5-296430C89432}"/>
              </a:ext>
            </a:extLst>
          </p:cNvPr>
          <p:cNvCxnSpPr/>
          <p:nvPr userDrawn="1"/>
        </p:nvCxnSpPr>
        <p:spPr>
          <a:xfrm>
            <a:off x="359923" y="2908570"/>
            <a:ext cx="112159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62254C5-4CBB-4EF2-8653-F7DD8CDC18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23" y="894950"/>
            <a:ext cx="5400000" cy="159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4CE766-54F1-44E6-B28C-8D892FF303F6}"/>
              </a:ext>
            </a:extLst>
          </p:cNvPr>
          <p:cNvSpPr txBox="1"/>
          <p:nvPr userDrawn="1"/>
        </p:nvSpPr>
        <p:spPr>
          <a:xfrm>
            <a:off x="6410528" y="4543458"/>
            <a:ext cx="5165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06619 </a:t>
            </a:r>
            <a:r>
              <a:rPr lang="ko-KR" altLang="en-US" dirty="0"/>
              <a:t>서울시 서초구 서초대로</a:t>
            </a:r>
            <a:r>
              <a:rPr lang="en-US" altLang="ko-KR" dirty="0"/>
              <a:t>396, </a:t>
            </a:r>
          </a:p>
          <a:p>
            <a:r>
              <a:rPr lang="ko-KR" altLang="en-US" dirty="0"/>
              <a:t>강남빌딩 </a:t>
            </a:r>
            <a:r>
              <a:rPr lang="en-US" altLang="ko-KR" dirty="0"/>
              <a:t>16</a:t>
            </a:r>
            <a:r>
              <a:rPr lang="ko-KR" altLang="en-US" dirty="0"/>
              <a:t>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영업팀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Sales.Korea@veeam.com</a:t>
            </a:r>
            <a:endParaRPr lang="en-US" altLang="ko-KR" dirty="0"/>
          </a:p>
          <a:p>
            <a:r>
              <a:rPr lang="ko-KR" altLang="en-US" dirty="0"/>
              <a:t>기술팀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SEs.Korea@veeam.com</a:t>
            </a:r>
            <a:endParaRPr lang="en-US" altLang="ko-KR" dirty="0"/>
          </a:p>
          <a:p>
            <a:r>
              <a:rPr lang="ko-KR" altLang="en-US" dirty="0" err="1"/>
              <a:t>채널팀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Channels.Korea@veeam.com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668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D69B2B0-45C3-4709-820F-8E54D2BBE8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894" y="101815"/>
            <a:ext cx="54000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0349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2573923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3237454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208354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D190E4-9BCF-4D0A-A0EF-C9EBD86E00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31"/>
            <a:ext cx="12191999" cy="6871061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F18575D-EFB2-4843-A28B-55AD5FBD4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945" y="2392599"/>
            <a:ext cx="9150349" cy="803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830ABC2-AF2F-4EEF-82A7-4A1FD943B3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945" y="3589728"/>
            <a:ext cx="7437967" cy="3429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빔 소프트웨어 코리아</a:t>
            </a:r>
            <a:r>
              <a:rPr lang="en-US" altLang="ko-KR" dirty="0"/>
              <a:t>, https://www.veeam.com/ko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B516D6-9BFD-4991-A45D-A9060946F7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5" y="218113"/>
            <a:ext cx="1800000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825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4055460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1472676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11506410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1969011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23130033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+리딩 메시지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69CFA7D3-0843-4A5F-9ED5-8529E3F50B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DF30CE-72AF-458A-8ACA-0761616CD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1254202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+리딩 메시지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69CFA7D3-0843-4A5F-9ED5-8529E3F50B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DF30CE-72AF-458A-8ACA-0761616CD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16232210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업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19"/>
          <p:cNvSpPr>
            <a:spLocks noChangeArrowheads="1"/>
          </p:cNvSpPr>
          <p:nvPr userDrawn="1"/>
        </p:nvSpPr>
        <p:spPr bwMode="auto">
          <a:xfrm>
            <a:off x="5913183" y="6517743"/>
            <a:ext cx="326564" cy="248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63278" tIns="31639" rIns="63278" bIns="31639">
            <a:spAutoFit/>
          </a:bodyPr>
          <a:lstStyle/>
          <a:p>
            <a:pPr defTabSz="628440">
              <a:spcBef>
                <a:spcPct val="0"/>
              </a:spcBef>
            </a:pPr>
            <a:fld id="{F23152CE-C7C5-49E7-AEA3-D97673BF25C7}" type="slidenum">
              <a:rPr lang="en-US" altLang="ko-KR" sz="1200" b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defTabSz="628440">
                <a:spcBef>
                  <a:spcPct val="0"/>
                </a:spcBef>
              </a:pPr>
              <a:t>‹#›</a:t>
            </a:fld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016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veeam.com/content/dam/veeam/global/banners/vcom-banner-cloud-data-management.jpg?ck=1542644530965">
            <a:extLst>
              <a:ext uri="{FF2B5EF4-FFF2-40B4-BE49-F238E27FC236}">
                <a16:creationId xmlns:a16="http://schemas.microsoft.com/office/drawing/2014/main" id="{0ABDC2BB-5953-40D7-9935-AEB94BB294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r="6331" b="1997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F18575D-EFB2-4843-A28B-55AD5FBD4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945" y="2392599"/>
            <a:ext cx="9150349" cy="803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830ABC2-AF2F-4EEF-82A7-4A1FD943B3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945" y="3589728"/>
            <a:ext cx="7437967" cy="34290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빔 소프트웨어 코리아</a:t>
            </a:r>
            <a:r>
              <a:rPr lang="en-US" altLang="ko-KR" dirty="0"/>
              <a:t>, https://www.veeam.com/ko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B516D6-9BFD-4991-A45D-A9060946F7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5" y="724943"/>
            <a:ext cx="1800000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3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veeam.com/content/dam/veeam/global/banners/vcom-banner-cloud-data-management.jpg?ck=1542644530965">
            <a:extLst>
              <a:ext uri="{FF2B5EF4-FFF2-40B4-BE49-F238E27FC236}">
                <a16:creationId xmlns:a16="http://schemas.microsoft.com/office/drawing/2014/main" id="{0ABDC2BB-5953-40D7-9935-AEB94BB294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" t="1" r="-7" b="337"/>
          <a:stretch/>
        </p:blipFill>
        <p:spPr bwMode="auto">
          <a:xfrm>
            <a:off x="0" y="-7200"/>
            <a:ext cx="12192000" cy="68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F18575D-EFB2-4843-A28B-55AD5FBD4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945" y="2392599"/>
            <a:ext cx="9150349" cy="803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830ABC2-AF2F-4EEF-82A7-4A1FD943B3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945" y="3589728"/>
            <a:ext cx="7437967" cy="3429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빔 소프트웨어 코리아</a:t>
            </a:r>
            <a:r>
              <a:rPr lang="en-US" altLang="ko-KR" dirty="0"/>
              <a:t>, https://www.veeam.com/ko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B516D6-9BFD-4991-A45D-A9060946F7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5" y="724943"/>
            <a:ext cx="1800000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63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표지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veeam.com/content/dam/veeam/global/banners/vcom-banner-cloud-data-management.jpg?ck=1542644530965">
            <a:extLst>
              <a:ext uri="{FF2B5EF4-FFF2-40B4-BE49-F238E27FC236}">
                <a16:creationId xmlns:a16="http://schemas.microsoft.com/office/drawing/2014/main" id="{0ABDC2BB-5953-40D7-9935-AEB94BB2942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0" t="1" r="-7" b="337"/>
          <a:stretch/>
        </p:blipFill>
        <p:spPr bwMode="auto">
          <a:xfrm>
            <a:off x="0" y="-7200"/>
            <a:ext cx="12192000" cy="68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F18575D-EFB2-4843-A28B-55AD5FBD4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945" y="2392599"/>
            <a:ext cx="9150349" cy="803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830ABC2-AF2F-4EEF-82A7-4A1FD943B3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945" y="3589728"/>
            <a:ext cx="7437967" cy="3429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빔 소프트웨어 코리아</a:t>
            </a:r>
            <a:r>
              <a:rPr lang="en-US" altLang="ko-KR" dirty="0"/>
              <a:t>, https://www.veeam.com/ko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B516D6-9BFD-4991-A45D-A9060946F7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5" y="724943"/>
            <a:ext cx="1800000" cy="53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4AEFB-A2F9-4EA1-8CCF-B5B8A7520B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894" y="101815"/>
            <a:ext cx="5267004" cy="3603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7616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B4ECEC7B-F028-4DA2-8DCB-853BB64517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894" y="101815"/>
            <a:ext cx="5267004" cy="3603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2568119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94AEFB-A2F9-4EA1-8CCF-B5B8A7520B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894" y="101815"/>
            <a:ext cx="5267004" cy="3603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B382BB48-C7B3-4B5A-8BAB-F848C9F283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329232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69CFA7D3-0843-4A5F-9ED5-8529E3F50B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DF30CE-72AF-458A-8ACA-0761616CD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F41B3480-F675-42AA-A9CD-C1F9DAC34B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8894" y="101815"/>
            <a:ext cx="5267004" cy="36036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4753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A72BE-DAFE-4F0C-9A1D-D7E517D98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515939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7703E6-3262-4FF1-888E-9BE977D4A248}"/>
              </a:ext>
            </a:extLst>
          </p:cNvPr>
          <p:cNvSpPr/>
          <p:nvPr userDrawn="1"/>
        </p:nvSpPr>
        <p:spPr>
          <a:xfrm>
            <a:off x="0" y="0"/>
            <a:ext cx="12192000" cy="1001949"/>
          </a:xfrm>
          <a:prstGeom prst="rect">
            <a:avLst/>
          </a:prstGeom>
          <a:solidFill>
            <a:srgbClr val="00B336"/>
          </a:solidFill>
          <a:ln>
            <a:solidFill>
              <a:srgbClr val="7B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FE13CC63-C543-4B45-A4B8-FC5F2C78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540000"/>
            <a:ext cx="72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9440FD-A32B-4FBD-84ED-BB1C35F6F1A4}"/>
              </a:ext>
            </a:extLst>
          </p:cNvPr>
          <p:cNvSpPr/>
          <p:nvPr userDrawn="1"/>
        </p:nvSpPr>
        <p:spPr>
          <a:xfrm>
            <a:off x="845018" y="6518829"/>
            <a:ext cx="27975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Veeam® Software. All rights reserved.</a:t>
            </a:r>
            <a:endParaRPr lang="ko-KR" altLang="en-US" sz="1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6" descr="Image result for veeam logo">
            <a:extLst>
              <a:ext uri="{FF2B5EF4-FFF2-40B4-BE49-F238E27FC236}">
                <a16:creationId xmlns:a16="http://schemas.microsoft.com/office/drawing/2014/main" id="{4F6AD2A7-6D1F-4C46-ACC8-A0EBA80DCC3B}"/>
              </a:ext>
            </a:extLst>
          </p:cNvPr>
          <p:cNvPicPr>
            <a:picLocks noChangeArrowheads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915"/>
          <a:stretch/>
        </p:blipFill>
        <p:spPr bwMode="auto">
          <a:xfrm>
            <a:off x="10995468" y="6547206"/>
            <a:ext cx="900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A09EFF-8D1A-45B4-994A-D8439E877931}"/>
              </a:ext>
            </a:extLst>
          </p:cNvPr>
          <p:cNvPicPr>
            <a:picLocks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68" y="613248"/>
            <a:ext cx="90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4" r:id="rId7"/>
    <p:sldLayoutId id="2147483657" r:id="rId8"/>
    <p:sldLayoutId id="2147483653" r:id="rId9"/>
    <p:sldLayoutId id="2147483656" r:id="rId10"/>
    <p:sldLayoutId id="2147483652" r:id="rId11"/>
    <p:sldLayoutId id="2147483655" r:id="rId12"/>
    <p:sldLayoutId id="2147483658" r:id="rId13"/>
    <p:sldLayoutId id="2147483659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1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image" Target="../media/image35.svg"/><Relationship Id="rId5" Type="http://schemas.openxmlformats.org/officeDocument/2006/relationships/image" Target="../media/image30.sv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30.sv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11" Type="http://schemas.openxmlformats.org/officeDocument/2006/relationships/image" Target="../media/image29.png"/><Relationship Id="rId5" Type="http://schemas.openxmlformats.org/officeDocument/2006/relationships/image" Target="../media/image41.png"/><Relationship Id="rId10" Type="http://schemas.openxmlformats.org/officeDocument/2006/relationships/image" Target="../media/image28.svg"/><Relationship Id="rId4" Type="http://schemas.openxmlformats.org/officeDocument/2006/relationships/image" Target="../media/image40.sv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54.svg"/><Relationship Id="rId3" Type="http://schemas.openxmlformats.org/officeDocument/2006/relationships/image" Target="../media/image47.emf"/><Relationship Id="rId7" Type="http://schemas.openxmlformats.org/officeDocument/2006/relationships/image" Target="../media/image20.png"/><Relationship Id="rId12" Type="http://schemas.openxmlformats.org/officeDocument/2006/relationships/image" Target="../media/image53.png"/><Relationship Id="rId17" Type="http://schemas.openxmlformats.org/officeDocument/2006/relationships/image" Target="../media/image56.svg"/><Relationship Id="rId2" Type="http://schemas.openxmlformats.org/officeDocument/2006/relationships/image" Target="../media/image46.emf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2.svg"/><Relationship Id="rId5" Type="http://schemas.openxmlformats.org/officeDocument/2006/relationships/image" Target="../media/image48.png"/><Relationship Id="rId15" Type="http://schemas.openxmlformats.org/officeDocument/2006/relationships/image" Target="../media/image28.svg"/><Relationship Id="rId10" Type="http://schemas.openxmlformats.org/officeDocument/2006/relationships/image" Target="../media/image51.png"/><Relationship Id="rId4" Type="http://schemas.openxmlformats.org/officeDocument/2006/relationships/image" Target="../media/image42.emf"/><Relationship Id="rId9" Type="http://schemas.openxmlformats.org/officeDocument/2006/relationships/image" Target="../media/image50.pn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exploits/9941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ve.mitre.org/cgi-bin/cvekey.cgi?keyword=netbackup+appliance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0.png"/><Relationship Id="rId5" Type="http://schemas.openxmlformats.org/officeDocument/2006/relationships/hyperlink" Target="https://www.cvedetails.com/vulnerability-list/vendor_id-1884/Veritas.html" TargetMode="External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hyperlink" Target="https://www.networkworld.com/article/3198474/cisco-to-network-engineers-get-comfortable-with-software-it-s-here-to-stay.html" TargetMode="External"/><Relationship Id="rId7" Type="http://schemas.openxmlformats.org/officeDocument/2006/relationships/image" Target="../media/image74.jpe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veeam.com/backup-security-capabilities.html" TargetMode="External"/><Relationship Id="rId11" Type="http://schemas.openxmlformats.org/officeDocument/2006/relationships/image" Target="../media/image78.svg"/><Relationship Id="rId5" Type="http://schemas.openxmlformats.org/officeDocument/2006/relationships/hyperlink" Target="https://archives.fbi.gov/archives/news/speeches/combating-threats-in-the-cyber-world-outsmarting-terrorists-hackers-and-spies" TargetMode="External"/><Relationship Id="rId15" Type="http://schemas.openxmlformats.org/officeDocument/2006/relationships/image" Target="../media/image82.svg"/><Relationship Id="rId10" Type="http://schemas.openxmlformats.org/officeDocument/2006/relationships/image" Target="../media/image77.png"/><Relationship Id="rId4" Type="http://schemas.openxmlformats.org/officeDocument/2006/relationships/hyperlink" Target="https://www.youtube.com/watch?v=JSWPoeBLFyQ" TargetMode="External"/><Relationship Id="rId9" Type="http://schemas.openxmlformats.org/officeDocument/2006/relationships/image" Target="../media/image76.jpeg"/><Relationship Id="rId1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451research.com/images/Marketing/press_releases/Pre_Re-Invent_2018_press_release_final_11_22.pdf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blog/outgrowing-competition-idc-tracker-h1-2021.html" TargetMode="External"/><Relationship Id="rId2" Type="http://schemas.openxmlformats.org/officeDocument/2006/relationships/hyperlink" Target="https://www.veeam.com/blog/idc-2h20-revenue-growth.html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2021-gartner-magic-quadrant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B88E5F07-6FC2-42BF-91F4-2818C15FC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altLang="ko-KR" sz="3000" dirty="0"/>
          </a:p>
          <a:p>
            <a:r>
              <a:rPr lang="ko-KR" altLang="en-US" sz="3000" dirty="0">
                <a:solidFill>
                  <a:srgbClr val="00B050"/>
                </a:solidFill>
              </a:rPr>
              <a:t>하이브리드 클라우드 환경에서의</a:t>
            </a:r>
            <a:endParaRPr lang="en-US" altLang="ko-KR" sz="3000" dirty="0">
              <a:solidFill>
                <a:srgbClr val="00B050"/>
              </a:solidFill>
            </a:endParaRPr>
          </a:p>
          <a:p>
            <a:r>
              <a:rPr lang="ko-KR" altLang="en-US" sz="2000" dirty="0"/>
              <a:t>빔 솔루션 </a:t>
            </a:r>
            <a:r>
              <a:rPr lang="en-US" altLang="ko-KR" sz="2000" dirty="0"/>
              <a:t>vs. </a:t>
            </a:r>
            <a:r>
              <a:rPr lang="ko-KR" altLang="en-US" sz="2000" dirty="0" err="1"/>
              <a:t>레거시</a:t>
            </a:r>
            <a:r>
              <a:rPr lang="ko-KR" altLang="en-US" sz="2000" dirty="0"/>
              <a:t> </a:t>
            </a:r>
            <a:r>
              <a:rPr lang="en-US" altLang="ko-KR" sz="2000" dirty="0"/>
              <a:t>V</a:t>
            </a:r>
            <a:r>
              <a:rPr lang="ko-KR" altLang="en-US" sz="2000" dirty="0"/>
              <a:t>사 </a:t>
            </a:r>
            <a:r>
              <a:rPr lang="en-US" altLang="ko-KR" sz="2000" dirty="0"/>
              <a:t>N</a:t>
            </a:r>
            <a:r>
              <a:rPr lang="ko-KR" altLang="en-US" sz="2000" dirty="0"/>
              <a:t>제품 비교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A7F265-7F49-43E7-99FC-FECDA035FD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462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5175-AE42-41D4-BC5C-074966D6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9F139-E13F-4439-8EFD-3088CF68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E641B4-6798-41E6-AF20-3B232537C03A}"/>
              </a:ext>
            </a:extLst>
          </p:cNvPr>
          <p:cNvSpPr/>
          <p:nvPr/>
        </p:nvSpPr>
        <p:spPr>
          <a:xfrm>
            <a:off x="3846742" y="2964907"/>
            <a:ext cx="467919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3520E46C-6064-48B0-B01F-8DDB49BED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439520"/>
            <a:ext cx="5611519" cy="23853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하이브리드 클라우드 환경의 최적 솔루션 빔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인프라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환경별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사이버 공격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어플라이언스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취약점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기능별 비교 요약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4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3CF28-E96A-4F9E-9C02-22C55155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물리환경 통합 백업</a:t>
            </a:r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6C744AA2-552C-4A36-900E-BBABB78492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2D2C9515-77C4-4DBC-94F0-FFF3493D2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899" y="1080000"/>
            <a:ext cx="11519999" cy="1080000"/>
          </a:xfrm>
        </p:spPr>
        <p:txBody>
          <a:bodyPr/>
          <a:lstStyle/>
          <a:p>
            <a:r>
              <a:rPr lang="en-US" altLang="ko-KR" dirty="0"/>
              <a:t>OS, </a:t>
            </a:r>
            <a:r>
              <a:rPr lang="ko-KR" altLang="en-US" dirty="0"/>
              <a:t>파일</a:t>
            </a:r>
            <a:r>
              <a:rPr lang="en-US" altLang="ko-KR" dirty="0"/>
              <a:t>, DB</a:t>
            </a:r>
            <a:r>
              <a:rPr lang="ko-KR" altLang="en-US" dirty="0"/>
              <a:t>를 하나의 빔 솔루션으로 </a:t>
            </a:r>
            <a:r>
              <a:rPr lang="ko-KR" altLang="en-US" dirty="0" err="1"/>
              <a:t>통합할수</a:t>
            </a:r>
            <a:r>
              <a:rPr lang="ko-KR" altLang="en-US" dirty="0"/>
              <a:t> 있으며 </a:t>
            </a:r>
            <a:r>
              <a:rPr lang="ko-KR" altLang="en-US" dirty="0" err="1"/>
              <a:t>장애시</a:t>
            </a:r>
            <a:r>
              <a:rPr lang="ko-KR" altLang="en-US" dirty="0"/>
              <a:t> 백업본으로 즉시 </a:t>
            </a:r>
            <a:r>
              <a:rPr lang="ko-KR" altLang="en-US" dirty="0" err="1"/>
              <a:t>서비스할수</a:t>
            </a:r>
            <a:r>
              <a:rPr lang="ko-KR" altLang="en-US" dirty="0"/>
              <a:t> 있는 인스턴트 리커버리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92B23AB5-BE6A-4011-968D-8218A7E83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1207"/>
              </p:ext>
            </p:extLst>
          </p:nvPr>
        </p:nvGraphicFramePr>
        <p:xfrm>
          <a:off x="216000" y="4513021"/>
          <a:ext cx="3737933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7933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지원 환경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윈도우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리눅스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AIX, 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솔라리스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8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요약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100%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순수 에이전트리스 백업과 복구로 관리포인트와 잠재적 장애요소를 줄이고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파일단위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등의 복구를 통해 경쟁사 대비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3-40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 더 빠른 복구 성능 제공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55621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BDC9BBF0-3ABA-498B-A2DC-309DBA8C0512}"/>
              </a:ext>
            </a:extLst>
          </p:cNvPr>
          <p:cNvSpPr/>
          <p:nvPr/>
        </p:nvSpPr>
        <p:spPr>
          <a:xfrm>
            <a:off x="850922" y="1490636"/>
            <a:ext cx="2125133" cy="37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빔 물리환경 백업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복구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EB6441-EAAE-4C3C-9DEC-49B97C3C0A72}"/>
              </a:ext>
            </a:extLst>
          </p:cNvPr>
          <p:cNvSpPr/>
          <p:nvPr/>
        </p:nvSpPr>
        <p:spPr>
          <a:xfrm>
            <a:off x="5033434" y="1490636"/>
            <a:ext cx="2125133" cy="37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빔 솔루션 장점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활용예시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D1E8656-4DE0-4939-AFEB-AB099F04EEC1}"/>
              </a:ext>
            </a:extLst>
          </p:cNvPr>
          <p:cNvSpPr/>
          <p:nvPr/>
        </p:nvSpPr>
        <p:spPr>
          <a:xfrm>
            <a:off x="9502233" y="1490636"/>
            <a:ext cx="2125133" cy="37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경쟁 </a:t>
            </a:r>
            <a:r>
              <a:rPr lang="en-US" altLang="ko-KR" sz="1200" b="1" dirty="0">
                <a:solidFill>
                  <a:schemeClr val="tx1"/>
                </a:solidFill>
              </a:rPr>
              <a:t>V</a:t>
            </a:r>
            <a:r>
              <a:rPr lang="ko-KR" altLang="en-US" sz="1200" b="1" dirty="0">
                <a:solidFill>
                  <a:schemeClr val="tx1"/>
                </a:solidFill>
              </a:rPr>
              <a:t>사 </a:t>
            </a:r>
            <a:r>
              <a:rPr lang="en-US" altLang="ko-KR" sz="1200" b="1" dirty="0">
                <a:solidFill>
                  <a:schemeClr val="tx1"/>
                </a:solidFill>
              </a:rPr>
              <a:t>N</a:t>
            </a:r>
            <a:r>
              <a:rPr lang="ko-KR" altLang="en-US" sz="1200" b="1" dirty="0">
                <a:solidFill>
                  <a:schemeClr val="tx1"/>
                </a:solidFill>
              </a:rPr>
              <a:t>제품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20CEEB32-F9BF-43BD-946D-43DA0F74DBA5}"/>
              </a:ext>
            </a:extLst>
          </p:cNvPr>
          <p:cNvSpPr txBox="1"/>
          <p:nvPr/>
        </p:nvSpPr>
        <p:spPr>
          <a:xfrm>
            <a:off x="5070518" y="4056235"/>
            <a:ext cx="2880000" cy="64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물리서버</a:t>
            </a:r>
            <a:r>
              <a:rPr lang="en-US" altLang="ko-KR" sz="1200" b="1" dirty="0"/>
              <a:t> </a:t>
            </a:r>
            <a:r>
              <a:rPr lang="ko-KR" altLang="en-US" sz="1200" b="1" dirty="0" err="1"/>
              <a:t>장애시</a:t>
            </a:r>
            <a:r>
              <a:rPr lang="ko-KR" altLang="en-US" sz="1200" b="1" dirty="0"/>
              <a:t> 백업본으로 즉시 </a:t>
            </a:r>
            <a:r>
              <a:rPr lang="en-US" altLang="ko-KR" sz="1200" b="1" dirty="0"/>
              <a:t>VM </a:t>
            </a:r>
            <a:r>
              <a:rPr lang="ko-KR" altLang="en-US" sz="1200" b="1" dirty="0"/>
              <a:t>가상화 서비스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장애 시 </a:t>
            </a:r>
            <a:r>
              <a:rPr lang="en-US" altLang="ko-KR" sz="1200" b="1" dirty="0"/>
              <a:t>RTO 5-10</a:t>
            </a:r>
            <a:r>
              <a:rPr lang="ko-KR" altLang="en-US" sz="1200" b="1" dirty="0"/>
              <a:t>분으로 획기적 감소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endParaRPr lang="en-US" altLang="ko-KR" sz="12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4BAF34B-2AAC-40F9-A511-5442A507801F}"/>
              </a:ext>
            </a:extLst>
          </p:cNvPr>
          <p:cNvSpPr txBox="1"/>
          <p:nvPr/>
        </p:nvSpPr>
        <p:spPr>
          <a:xfrm>
            <a:off x="5070518" y="3133045"/>
            <a:ext cx="2880000" cy="64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비용절감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관리포인트 간소화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en-US" altLang="ko-KR" sz="1200" b="1" dirty="0"/>
              <a:t>2</a:t>
            </a:r>
            <a:r>
              <a:rPr lang="ko-KR" altLang="en-US" sz="1200" b="1" dirty="0"/>
              <a:t>개 </a:t>
            </a:r>
            <a:r>
              <a:rPr lang="en-US" altLang="ko-KR" sz="1200" b="1" dirty="0"/>
              <a:t>vs.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</a:t>
            </a:r>
            <a:r>
              <a:rPr lang="ko-KR" altLang="en-US" sz="1200" b="1" dirty="0"/>
              <a:t>개 솔루션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 하나의 백업 작업으로 서버 부하 감소</a:t>
            </a:r>
            <a:endParaRPr lang="en-US" altLang="ko-KR" sz="12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B50C58-0CD0-48C2-86A7-1433A1F23F3B}"/>
              </a:ext>
            </a:extLst>
          </p:cNvPr>
          <p:cNvSpPr txBox="1"/>
          <p:nvPr/>
        </p:nvSpPr>
        <p:spPr>
          <a:xfrm>
            <a:off x="5070518" y="5902617"/>
            <a:ext cx="2880000" cy="64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b="1" dirty="0"/>
              <a:t>DB, </a:t>
            </a:r>
            <a:r>
              <a:rPr lang="ko-KR" altLang="en-US" sz="1200" b="1" dirty="0"/>
              <a:t>파일단위 복구 기능 제공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오라클 </a:t>
            </a:r>
            <a:r>
              <a:rPr lang="en-US" altLang="ko-KR" sz="1200" b="1" dirty="0"/>
              <a:t>RMAN, SAP Hana, MS SQL, MySQL, MariaDB </a:t>
            </a:r>
            <a:r>
              <a:rPr lang="ko-KR" altLang="en-US" sz="1200" b="1" dirty="0"/>
              <a:t>백업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복구 가능</a:t>
            </a:r>
            <a:endParaRPr lang="en-US" altLang="ko-KR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7AE0F1-B9B0-4012-A9E4-96A3A602ADC4}"/>
              </a:ext>
            </a:extLst>
          </p:cNvPr>
          <p:cNvSpPr txBox="1"/>
          <p:nvPr/>
        </p:nvSpPr>
        <p:spPr>
          <a:xfrm>
            <a:off x="5070518" y="2209855"/>
            <a:ext cx="2880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하나의 빔</a:t>
            </a:r>
            <a:r>
              <a:rPr lang="en-US" altLang="ko-KR" sz="1200" b="1" dirty="0"/>
              <a:t>(Veeam) </a:t>
            </a:r>
            <a:r>
              <a:rPr lang="ko-KR" altLang="en-US" sz="1200" b="1" dirty="0"/>
              <a:t>솔루션으로 </a:t>
            </a:r>
            <a:r>
              <a:rPr lang="en-US" altLang="ko-KR" sz="1200" b="1" dirty="0"/>
              <a:t>OS, DB, File</a:t>
            </a:r>
            <a:r>
              <a:rPr lang="ko-KR" altLang="en-US" sz="1200" b="1" dirty="0"/>
              <a:t>의 물리환경 </a:t>
            </a:r>
            <a:r>
              <a:rPr lang="en-US" altLang="ko-KR" sz="1200" b="1" dirty="0"/>
              <a:t>3</a:t>
            </a:r>
            <a:r>
              <a:rPr lang="ko-KR" altLang="en-US" sz="1200" b="1" dirty="0"/>
              <a:t>가지 요소 백업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복구 해결</a:t>
            </a:r>
            <a:endParaRPr lang="en-US" altLang="ko-KR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A7E56-7490-45AF-A35C-F1DB8941ED75}"/>
              </a:ext>
            </a:extLst>
          </p:cNvPr>
          <p:cNvSpPr txBox="1"/>
          <p:nvPr/>
        </p:nvSpPr>
        <p:spPr>
          <a:xfrm>
            <a:off x="5070518" y="4979425"/>
            <a:ext cx="2880000" cy="648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b="1" dirty="0"/>
              <a:t>P2C </a:t>
            </a:r>
            <a:r>
              <a:rPr lang="ko-KR" altLang="en-US" sz="1200" b="1" dirty="0" err="1"/>
              <a:t>퍼블릭</a:t>
            </a:r>
            <a:r>
              <a:rPr lang="ko-KR" altLang="en-US" sz="1200" b="1" dirty="0"/>
              <a:t> 클라우드 마이그레이션 및 </a:t>
            </a:r>
            <a:r>
              <a:rPr lang="en-US" altLang="ko-KR" sz="1200" b="1" dirty="0"/>
              <a:t>DR</a:t>
            </a:r>
            <a:r>
              <a:rPr lang="ko-KR" altLang="en-US" sz="1200" b="1" dirty="0"/>
              <a:t> 자동화 툴 제공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마이그레이션 기간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인력 대폭단축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endParaRPr lang="en-US" altLang="ko-KR" sz="12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D0B3DA-7B7E-42C6-9F07-F951CA2EE1C0}"/>
              </a:ext>
            </a:extLst>
          </p:cNvPr>
          <p:cNvSpPr txBox="1"/>
          <p:nvPr/>
        </p:nvSpPr>
        <p:spPr>
          <a:xfrm>
            <a:off x="9304799" y="2209855"/>
            <a:ext cx="25200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dirty="0"/>
              <a:t>OS </a:t>
            </a:r>
            <a:r>
              <a:rPr lang="ko-KR" altLang="en-US" sz="1200" dirty="0"/>
              <a:t>백업 솔루션과 </a:t>
            </a:r>
            <a:r>
              <a:rPr lang="en-US" altLang="ko-KR" sz="1200" dirty="0"/>
              <a:t>DB+</a:t>
            </a:r>
            <a:r>
              <a:rPr lang="ko-KR" altLang="en-US" sz="1200" dirty="0"/>
              <a:t>파일 백업 솔루션 별도 필요</a:t>
            </a:r>
            <a:endParaRPr lang="en-US" altLang="ko-KR" sz="1200" dirty="0"/>
          </a:p>
          <a:p>
            <a:pPr marL="171450" indent="-171450" latinLnBrk="0">
              <a:buFontTx/>
              <a:buChar char="-"/>
            </a:pPr>
            <a:r>
              <a:rPr lang="ko-KR" altLang="en-US" sz="1200" dirty="0"/>
              <a:t>유닉스 </a:t>
            </a:r>
            <a:r>
              <a:rPr lang="en-US" altLang="ko-KR" sz="1200" dirty="0"/>
              <a:t>OS </a:t>
            </a:r>
            <a:r>
              <a:rPr lang="ko-KR" altLang="en-US" sz="1200" dirty="0"/>
              <a:t>백업 솔루션 없음</a:t>
            </a:r>
            <a:endParaRPr lang="en-US" altLang="ko-KR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3ED02B-1316-45F9-AA09-650732235C15}"/>
              </a:ext>
            </a:extLst>
          </p:cNvPr>
          <p:cNvSpPr txBox="1"/>
          <p:nvPr/>
        </p:nvSpPr>
        <p:spPr>
          <a:xfrm>
            <a:off x="9304799" y="3133045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개의 서로 다른 개별 솔루션</a:t>
            </a:r>
            <a:endParaRPr lang="en-US" altLang="ko-KR" sz="1200" dirty="0"/>
          </a:p>
          <a:p>
            <a:pPr marL="171450" indent="-171450" latinLnBrk="0">
              <a:buFontTx/>
              <a:buChar char="-"/>
            </a:pPr>
            <a:r>
              <a:rPr lang="en-US" altLang="ko-KR" sz="1200" dirty="0"/>
              <a:t>2</a:t>
            </a:r>
            <a:r>
              <a:rPr lang="ko-KR" altLang="en-US" sz="1200" dirty="0"/>
              <a:t>배의 비용</a:t>
            </a:r>
            <a:r>
              <a:rPr lang="en-US" altLang="ko-KR" sz="1200" dirty="0"/>
              <a:t>, 2</a:t>
            </a:r>
            <a:r>
              <a:rPr lang="ko-KR" altLang="en-US" sz="1200" dirty="0"/>
              <a:t>회의 백업작업</a:t>
            </a:r>
            <a:r>
              <a:rPr lang="en-US" altLang="ko-KR" sz="1200" dirty="0"/>
              <a:t>, 2</a:t>
            </a:r>
            <a:r>
              <a:rPr lang="ko-KR" altLang="en-US" sz="1200" dirty="0"/>
              <a:t>배의 관리포인트</a:t>
            </a:r>
            <a:endParaRPr lang="en-US" altLang="ko-KR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7B708D-7DEA-4FDC-AD48-F775EFF8D6AE}"/>
              </a:ext>
            </a:extLst>
          </p:cNvPr>
          <p:cNvSpPr txBox="1"/>
          <p:nvPr/>
        </p:nvSpPr>
        <p:spPr>
          <a:xfrm>
            <a:off x="9304799" y="4056235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dirty="0"/>
              <a:t>장애 원인파악후 필요한 데이터 복구 시간은 최소 </a:t>
            </a:r>
            <a:r>
              <a:rPr lang="en-US" altLang="ko-KR" sz="1200" dirty="0"/>
              <a:t>60-120</a:t>
            </a:r>
            <a:r>
              <a:rPr lang="ko-KR" altLang="en-US" sz="1200" dirty="0"/>
              <a:t>분</a:t>
            </a:r>
            <a:endParaRPr lang="en-US" altLang="ko-KR" sz="1200" dirty="0"/>
          </a:p>
          <a:p>
            <a:pPr marL="171450" indent="-171450" latinLnBrk="0">
              <a:buFontTx/>
              <a:buChar char="-"/>
            </a:pPr>
            <a:r>
              <a:rPr lang="ko-KR" altLang="en-US" sz="1200" dirty="0"/>
              <a:t>빔 대비 </a:t>
            </a:r>
            <a:r>
              <a:rPr lang="en-US" altLang="ko-KR" sz="1200" dirty="0"/>
              <a:t>RTO</a:t>
            </a:r>
            <a:r>
              <a:rPr lang="ko-KR" altLang="en-US" sz="1200" dirty="0"/>
              <a:t>는 </a:t>
            </a:r>
            <a:r>
              <a:rPr lang="en-US" altLang="ko-KR" sz="1200" dirty="0"/>
              <a:t>10-20</a:t>
            </a:r>
            <a:r>
              <a:rPr lang="ko-KR" altLang="en-US" sz="1200" dirty="0"/>
              <a:t>배 차이</a:t>
            </a:r>
            <a:endParaRPr lang="en-US" altLang="ko-KR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A101D2-C500-43B8-A2B1-2FEFA671EDC9}"/>
              </a:ext>
            </a:extLst>
          </p:cNvPr>
          <p:cNvSpPr txBox="1"/>
          <p:nvPr/>
        </p:nvSpPr>
        <p:spPr>
          <a:xfrm>
            <a:off x="9304799" y="4979425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dirty="0" err="1"/>
              <a:t>퍼블릭</a:t>
            </a:r>
            <a:r>
              <a:rPr lang="ko-KR" altLang="en-US" sz="1200" dirty="0"/>
              <a:t> 클라우드 마이그레이션 툴 또는 </a:t>
            </a:r>
            <a:r>
              <a:rPr lang="en-US" altLang="ko-KR" sz="1200" dirty="0"/>
              <a:t>DR </a:t>
            </a:r>
            <a:r>
              <a:rPr lang="ko-KR" altLang="en-US" sz="1200" dirty="0"/>
              <a:t>자동화 기능 없음</a:t>
            </a: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6DC696-4561-4BAC-B7BE-505658A43042}"/>
              </a:ext>
            </a:extLst>
          </p:cNvPr>
          <p:cNvSpPr txBox="1"/>
          <p:nvPr/>
        </p:nvSpPr>
        <p:spPr>
          <a:xfrm>
            <a:off x="9302165" y="5902617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dirty="0"/>
              <a:t>DB, </a:t>
            </a:r>
            <a:r>
              <a:rPr lang="ko-KR" altLang="en-US" sz="1200" dirty="0"/>
              <a:t>파일 백업</a:t>
            </a:r>
            <a:r>
              <a:rPr lang="en-US" altLang="ko-KR" sz="1200" dirty="0"/>
              <a:t>/</a:t>
            </a:r>
            <a:r>
              <a:rPr lang="ko-KR" altLang="en-US" sz="1200" dirty="0"/>
              <a:t>복구 기능 제공</a:t>
            </a:r>
            <a:endParaRPr lang="en-US" altLang="ko-KR" sz="12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48F1C00-0966-4879-AD5A-4F957725CD0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>
            <a:off x="7950518" y="2533021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E7585DF-15E3-4FBE-8A4D-3F7328D40EE7}"/>
              </a:ext>
            </a:extLst>
          </p:cNvPr>
          <p:cNvCxnSpPr>
            <a:cxnSpLocks/>
            <a:stCxn id="132" idx="3"/>
            <a:endCxn id="37" idx="1"/>
          </p:cNvCxnSpPr>
          <p:nvPr/>
        </p:nvCxnSpPr>
        <p:spPr>
          <a:xfrm>
            <a:off x="7950518" y="4380235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78DDE3E-0785-4161-AD4D-CCBE586ED8BB}"/>
              </a:ext>
            </a:extLst>
          </p:cNvPr>
          <p:cNvCxnSpPr>
            <a:cxnSpLocks/>
            <a:stCxn id="134" idx="3"/>
            <a:endCxn id="36" idx="1"/>
          </p:cNvCxnSpPr>
          <p:nvPr/>
        </p:nvCxnSpPr>
        <p:spPr>
          <a:xfrm>
            <a:off x="7950518" y="3457045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0780292-C48E-4A20-8464-35BEF06B7648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7950518" y="5303425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09CD6E-D4D6-4717-BE6F-545F5DC4EB48}"/>
              </a:ext>
            </a:extLst>
          </p:cNvPr>
          <p:cNvCxnSpPr>
            <a:cxnSpLocks/>
            <a:stCxn id="135" idx="3"/>
            <a:endCxn id="39" idx="1"/>
          </p:cNvCxnSpPr>
          <p:nvPr/>
        </p:nvCxnSpPr>
        <p:spPr>
          <a:xfrm>
            <a:off x="7950518" y="6226617"/>
            <a:ext cx="135164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래픽 44" descr="경고">
            <a:extLst>
              <a:ext uri="{FF2B5EF4-FFF2-40B4-BE49-F238E27FC236}">
                <a16:creationId xmlns:a16="http://schemas.microsoft.com/office/drawing/2014/main" id="{0FE02A71-B9F0-4B1C-A0D7-9612F5B22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3659" y="2208186"/>
            <a:ext cx="648000" cy="648000"/>
          </a:xfrm>
          <a:prstGeom prst="rect">
            <a:avLst/>
          </a:prstGeom>
        </p:spPr>
      </p:pic>
      <p:pic>
        <p:nvPicPr>
          <p:cNvPr id="46" name="그래픽 45" descr="경고">
            <a:extLst>
              <a:ext uri="{FF2B5EF4-FFF2-40B4-BE49-F238E27FC236}">
                <a16:creationId xmlns:a16="http://schemas.microsoft.com/office/drawing/2014/main" id="{8669B7C6-795D-4F3A-B4DE-038CCB83E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3659" y="3133045"/>
            <a:ext cx="648000" cy="648000"/>
          </a:xfrm>
          <a:prstGeom prst="rect">
            <a:avLst/>
          </a:prstGeom>
        </p:spPr>
      </p:pic>
      <p:pic>
        <p:nvPicPr>
          <p:cNvPr id="47" name="그래픽 46" descr="경고">
            <a:extLst>
              <a:ext uri="{FF2B5EF4-FFF2-40B4-BE49-F238E27FC236}">
                <a16:creationId xmlns:a16="http://schemas.microsoft.com/office/drawing/2014/main" id="{7A130345-6F03-4B09-8291-077D112BD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3659" y="4056235"/>
            <a:ext cx="648000" cy="648000"/>
          </a:xfrm>
          <a:prstGeom prst="rect">
            <a:avLst/>
          </a:prstGeom>
        </p:spPr>
      </p:pic>
      <p:pic>
        <p:nvPicPr>
          <p:cNvPr id="48" name="그래픽 47" descr="경고">
            <a:extLst>
              <a:ext uri="{FF2B5EF4-FFF2-40B4-BE49-F238E27FC236}">
                <a16:creationId xmlns:a16="http://schemas.microsoft.com/office/drawing/2014/main" id="{C0A776E3-1FBC-4F8A-878B-EA38287CE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3659" y="4979425"/>
            <a:ext cx="648000" cy="648000"/>
          </a:xfrm>
          <a:prstGeom prst="rect">
            <a:avLst/>
          </a:prstGeom>
        </p:spPr>
      </p:pic>
      <p:pic>
        <p:nvPicPr>
          <p:cNvPr id="49" name="그래픽 48" descr="경고">
            <a:extLst>
              <a:ext uri="{FF2B5EF4-FFF2-40B4-BE49-F238E27FC236}">
                <a16:creationId xmlns:a16="http://schemas.microsoft.com/office/drawing/2014/main" id="{9DF0BCFC-92E3-4C86-A6EF-336976AFD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3659" y="5902617"/>
            <a:ext cx="648000" cy="648000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793E165-EECE-4023-A32E-8C0C0A7E36D4}"/>
              </a:ext>
            </a:extLst>
          </p:cNvPr>
          <p:cNvCxnSpPr>
            <a:cxnSpLocks/>
            <a:stCxn id="75" idx="6"/>
            <a:endCxn id="60" idx="2"/>
          </p:cNvCxnSpPr>
          <p:nvPr/>
        </p:nvCxnSpPr>
        <p:spPr>
          <a:xfrm flipV="1">
            <a:off x="3062160" y="2423762"/>
            <a:ext cx="1256985" cy="195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5F577AF-3C29-4F40-BA20-9AEDFB2155A8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3062160" y="3457045"/>
            <a:ext cx="1310516" cy="92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545CA5F-774C-49A0-B143-47DEC71DD616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3062160" y="4380235"/>
            <a:ext cx="1066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37D3C40-4A0B-46BA-BD7D-0629831EF1F4}"/>
              </a:ext>
            </a:extLst>
          </p:cNvPr>
          <p:cNvCxnSpPr>
            <a:cxnSpLocks/>
            <a:stCxn id="75" idx="6"/>
            <a:endCxn id="117" idx="1"/>
          </p:cNvCxnSpPr>
          <p:nvPr/>
        </p:nvCxnSpPr>
        <p:spPr>
          <a:xfrm>
            <a:off x="3062160" y="4380235"/>
            <a:ext cx="1066969" cy="896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51FDD84-980C-4EE9-BC53-A0AD6C63B39E}"/>
              </a:ext>
            </a:extLst>
          </p:cNvPr>
          <p:cNvCxnSpPr>
            <a:cxnSpLocks/>
            <a:stCxn id="75" idx="6"/>
            <a:endCxn id="120" idx="1"/>
          </p:cNvCxnSpPr>
          <p:nvPr/>
        </p:nvCxnSpPr>
        <p:spPr>
          <a:xfrm>
            <a:off x="3062160" y="4380235"/>
            <a:ext cx="1307487" cy="184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7926C81-4FCE-4B05-B61F-B5E335ABB27C}"/>
              </a:ext>
            </a:extLst>
          </p:cNvPr>
          <p:cNvSpPr/>
          <p:nvPr/>
        </p:nvSpPr>
        <p:spPr>
          <a:xfrm>
            <a:off x="2414160" y="4056235"/>
            <a:ext cx="648000" cy="64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id="{F7E455A0-B352-4C29-95E2-119749079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630" y="2752030"/>
            <a:ext cx="499055" cy="720000"/>
          </a:xfrm>
          <a:prstGeom prst="rect">
            <a:avLst/>
          </a:prstGeom>
        </p:spPr>
      </p:pic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930A7374-8DFA-49C1-B216-0BE796F9E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137192"/>
              </p:ext>
            </p:extLst>
          </p:nvPr>
        </p:nvGraphicFramePr>
        <p:xfrm>
          <a:off x="927410" y="2801882"/>
          <a:ext cx="2620180" cy="670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180">
                  <a:extLst>
                    <a:ext uri="{9D8B030D-6E8A-4147-A177-3AD203B41FA5}">
                      <a16:colId xmlns:a16="http://schemas.microsoft.com/office/drawing/2014/main" val="1121608885"/>
                    </a:ext>
                  </a:extLst>
                </a:gridCol>
              </a:tblGrid>
              <a:tr h="33507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DB,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볼륨 단위 백업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복구</a:t>
                      </a:r>
                      <a:endParaRPr lang="en-US" altLang="ko-KR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394788"/>
                  </a:ext>
                </a:extLst>
              </a:tr>
              <a:tr h="3350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유닉스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리눅스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윈도우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OS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백업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복구</a:t>
                      </a:r>
                    </a:p>
                  </a:txBody>
                  <a:tcPr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7203995"/>
                  </a:ext>
                </a:extLst>
              </a:tr>
            </a:tbl>
          </a:graphicData>
        </a:graphic>
      </p:graphicFrame>
      <p:sp>
        <p:nvSpPr>
          <p:cNvPr id="60" name="말풍선: 타원형 59">
            <a:extLst>
              <a:ext uri="{FF2B5EF4-FFF2-40B4-BE49-F238E27FC236}">
                <a16:creationId xmlns:a16="http://schemas.microsoft.com/office/drawing/2014/main" id="{36F92D6A-92C5-4F46-ACC7-9AFD6F65CF1A}"/>
              </a:ext>
            </a:extLst>
          </p:cNvPr>
          <p:cNvSpPr/>
          <p:nvPr/>
        </p:nvSpPr>
        <p:spPr>
          <a:xfrm>
            <a:off x="4319145" y="2160000"/>
            <a:ext cx="609496" cy="527524"/>
          </a:xfrm>
          <a:prstGeom prst="wedgeEllipseCallou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latin typeface="+mn-ea"/>
                <a:cs typeface="Aharoni" panose="020B0604020202020204" pitchFamily="2" charset="-79"/>
              </a:rPr>
              <a:t>1</a:t>
            </a:r>
            <a:endParaRPr lang="ko-KR" altLang="en-US" sz="2800" b="1" dirty="0">
              <a:latin typeface="+mn-ea"/>
              <a:cs typeface="Aharoni" panose="020B0604020202020204" pitchFamily="2" charset="-79"/>
            </a:endParaRPr>
          </a:p>
        </p:txBody>
      </p:sp>
      <p:sp>
        <p:nvSpPr>
          <p:cNvPr id="61" name="화살표: 아래쪽 60">
            <a:extLst>
              <a:ext uri="{FF2B5EF4-FFF2-40B4-BE49-F238E27FC236}">
                <a16:creationId xmlns:a16="http://schemas.microsoft.com/office/drawing/2014/main" id="{1F98F880-6631-4389-A6FA-5CE590246B86}"/>
              </a:ext>
            </a:extLst>
          </p:cNvPr>
          <p:cNvSpPr/>
          <p:nvPr/>
        </p:nvSpPr>
        <p:spPr>
          <a:xfrm>
            <a:off x="4371893" y="3336235"/>
            <a:ext cx="504000" cy="444810"/>
          </a:xfrm>
          <a:prstGeom prst="downArrow">
            <a:avLst>
              <a:gd name="adj1" fmla="val 61009"/>
              <a:gd name="adj2" fmla="val 3532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5BDBAE33-D3E4-41D8-920D-D647800E6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9129" y="4128235"/>
            <a:ext cx="803250" cy="504000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BFFB0BD4-CAD9-4926-971A-431EDBAF15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9129" y="5024427"/>
            <a:ext cx="803250" cy="50400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BE57B193-1B18-4F4B-93A8-0FD62F4444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9647" y="5956617"/>
            <a:ext cx="546068" cy="540000"/>
          </a:xfrm>
          <a:prstGeom prst="rect">
            <a:avLst/>
          </a:prstGeom>
        </p:spPr>
      </p:pic>
      <p:pic>
        <p:nvPicPr>
          <p:cNvPr id="4" name="그래픽 3" descr="동전">
            <a:extLst>
              <a:ext uri="{FF2B5EF4-FFF2-40B4-BE49-F238E27FC236}">
                <a16:creationId xmlns:a16="http://schemas.microsoft.com/office/drawing/2014/main" id="{661D1E3A-DF2A-4666-9676-BAF6C17461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12285" y="3004122"/>
            <a:ext cx="360000" cy="360000"/>
          </a:xfrm>
          <a:prstGeom prst="rect">
            <a:avLst/>
          </a:prstGeom>
        </p:spPr>
      </p:pic>
      <p:pic>
        <p:nvPicPr>
          <p:cNvPr id="6" name="그래픽 5" descr="시계">
            <a:extLst>
              <a:ext uri="{FF2B5EF4-FFF2-40B4-BE49-F238E27FC236}">
                <a16:creationId xmlns:a16="http://schemas.microsoft.com/office/drawing/2014/main" id="{B3D8307A-D844-48EA-8129-E25B051F6A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23893" y="3004122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2FAB30-532C-4E06-90D0-A0FBA74EAF43}"/>
              </a:ext>
            </a:extLst>
          </p:cNvPr>
          <p:cNvSpPr txBox="1"/>
          <p:nvPr/>
        </p:nvSpPr>
        <p:spPr>
          <a:xfrm>
            <a:off x="343630" y="3505703"/>
            <a:ext cx="499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물리서버</a:t>
            </a:r>
          </a:p>
        </p:txBody>
      </p:sp>
    </p:spTree>
    <p:extLst>
      <p:ext uri="{BB962C8B-B14F-4D97-AF65-F5344CB8AC3E}">
        <p14:creationId xmlns:p14="http://schemas.microsoft.com/office/powerpoint/2010/main" val="401421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D3CF28-E96A-4F9E-9C02-22C55155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100% </a:t>
            </a:r>
            <a:r>
              <a:rPr lang="ko-KR" altLang="en-US" dirty="0"/>
              <a:t>순수 에이전트리스 백업</a:t>
            </a:r>
            <a:r>
              <a:rPr lang="en-US" altLang="ko-KR" dirty="0"/>
              <a:t>/</a:t>
            </a:r>
            <a:r>
              <a:rPr lang="ko-KR" altLang="en-US" dirty="0"/>
              <a:t>복구</a:t>
            </a:r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6C744AA2-552C-4A36-900E-BBABB78492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2D2C9515-77C4-4DBC-94F0-FFF3493D2B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100% </a:t>
            </a:r>
            <a:r>
              <a:rPr lang="ko-KR" altLang="en-US" dirty="0"/>
              <a:t>순수 에이전트리스 백업</a:t>
            </a:r>
            <a:r>
              <a:rPr lang="en-US" altLang="ko-KR" dirty="0"/>
              <a:t>/</a:t>
            </a:r>
            <a:r>
              <a:rPr lang="ko-KR" altLang="en-US" dirty="0"/>
              <a:t>복구 기능으로 관리포인트를 간소화하고 경쟁사보다 </a:t>
            </a:r>
            <a:r>
              <a:rPr lang="en-US" altLang="ko-KR" dirty="0"/>
              <a:t>3-40</a:t>
            </a:r>
            <a:r>
              <a:rPr lang="ko-KR" altLang="en-US" dirty="0"/>
              <a:t>배 더 빠른 복구성능을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92B23AB5-BE6A-4011-968D-8218A7E832F9}"/>
              </a:ext>
            </a:extLst>
          </p:cNvPr>
          <p:cNvGraphicFramePr>
            <a:graphicFrameLocks noGrp="1"/>
          </p:cNvGraphicFramePr>
          <p:nvPr/>
        </p:nvGraphicFramePr>
        <p:xfrm>
          <a:off x="216000" y="4513021"/>
          <a:ext cx="3737933" cy="193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7933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지원 환경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VMware, Nutanix AHV, Hyper-V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8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요약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100%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순수 에이전트리스 백업과 복구로 관리포인트와 잠재적 장애요소를 줄이고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파일단위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DB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등의 복구를 통해 경쟁사 대비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3-40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배 더 빠른 복구 성능 제공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55621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1912BB9D-0720-45F5-B857-2F2CC8F74E83}"/>
              </a:ext>
            </a:extLst>
          </p:cNvPr>
          <p:cNvGrpSpPr/>
          <p:nvPr/>
        </p:nvGrpSpPr>
        <p:grpSpPr>
          <a:xfrm>
            <a:off x="1558313" y="2046348"/>
            <a:ext cx="1036917" cy="1146585"/>
            <a:chOff x="1470353" y="1986581"/>
            <a:chExt cx="1036917" cy="1146585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605B36C-C247-495E-B955-6F5F1A1B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8811" y="1986581"/>
              <a:ext cx="720000" cy="693406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239F34-352C-4FC5-ADB0-61104A4391BE}"/>
                </a:ext>
              </a:extLst>
            </p:cNvPr>
            <p:cNvSpPr txBox="1"/>
            <p:nvPr/>
          </p:nvSpPr>
          <p:spPr>
            <a:xfrm>
              <a:off x="1470353" y="2671501"/>
              <a:ext cx="10369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빔 백업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마스터 서버</a:t>
              </a:r>
            </a:p>
          </p:txBody>
        </p:sp>
      </p:grpSp>
      <p:sp>
        <p:nvSpPr>
          <p:cNvPr id="74" name="자유형: 도형 73">
            <a:extLst>
              <a:ext uri="{FF2B5EF4-FFF2-40B4-BE49-F238E27FC236}">
                <a16:creationId xmlns:a16="http://schemas.microsoft.com/office/drawing/2014/main" id="{FAD60CC3-6226-4C76-B964-BFB62C21D807}"/>
              </a:ext>
            </a:extLst>
          </p:cNvPr>
          <p:cNvSpPr/>
          <p:nvPr/>
        </p:nvSpPr>
        <p:spPr>
          <a:xfrm>
            <a:off x="1248310" y="3189852"/>
            <a:ext cx="360000" cy="288000"/>
          </a:xfrm>
          <a:custGeom>
            <a:avLst/>
            <a:gdLst>
              <a:gd name="connsiteX0" fmla="*/ 516467 w 516467"/>
              <a:gd name="connsiteY0" fmla="*/ 0 h 550333"/>
              <a:gd name="connsiteX1" fmla="*/ 143933 w 516467"/>
              <a:gd name="connsiteY1" fmla="*/ 279400 h 550333"/>
              <a:gd name="connsiteX2" fmla="*/ 279400 w 516467"/>
              <a:gd name="connsiteY2" fmla="*/ 330200 h 550333"/>
              <a:gd name="connsiteX3" fmla="*/ 0 w 516467"/>
              <a:gd name="connsiteY3" fmla="*/ 550333 h 55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467" h="550333">
                <a:moveTo>
                  <a:pt x="516467" y="0"/>
                </a:moveTo>
                <a:lnTo>
                  <a:pt x="143933" y="279400"/>
                </a:lnTo>
                <a:lnTo>
                  <a:pt x="279400" y="330200"/>
                </a:lnTo>
                <a:lnTo>
                  <a:pt x="0" y="550333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DC9BBF0-3ABA-498B-A2DC-309DBA8C0512}"/>
              </a:ext>
            </a:extLst>
          </p:cNvPr>
          <p:cNvSpPr/>
          <p:nvPr/>
        </p:nvSpPr>
        <p:spPr>
          <a:xfrm>
            <a:off x="850922" y="1490636"/>
            <a:ext cx="2125133" cy="37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빔 에이전트리스 백업</a:t>
            </a:r>
            <a:r>
              <a:rPr lang="en-US" altLang="ko-KR" sz="1200" b="1" dirty="0">
                <a:solidFill>
                  <a:schemeClr val="tx1"/>
                </a:solidFill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</a:rPr>
              <a:t>복구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DEB6441-EAAE-4C3C-9DEC-49B97C3C0A72}"/>
              </a:ext>
            </a:extLst>
          </p:cNvPr>
          <p:cNvSpPr/>
          <p:nvPr/>
        </p:nvSpPr>
        <p:spPr>
          <a:xfrm>
            <a:off x="5033434" y="1490636"/>
            <a:ext cx="2125133" cy="37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빔 솔루션 장점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활용예시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D1E8656-4DE0-4939-AFEB-AB099F04EEC1}"/>
              </a:ext>
            </a:extLst>
          </p:cNvPr>
          <p:cNvSpPr/>
          <p:nvPr/>
        </p:nvSpPr>
        <p:spPr>
          <a:xfrm>
            <a:off x="9502233" y="1490636"/>
            <a:ext cx="2125133" cy="37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경쟁 </a:t>
            </a:r>
            <a:r>
              <a:rPr lang="en-US" altLang="ko-KR" sz="1200" b="1" dirty="0">
                <a:solidFill>
                  <a:schemeClr val="tx1"/>
                </a:solidFill>
              </a:rPr>
              <a:t>V</a:t>
            </a:r>
            <a:r>
              <a:rPr lang="ko-KR" altLang="en-US" sz="1200" b="1" dirty="0">
                <a:solidFill>
                  <a:schemeClr val="tx1"/>
                </a:solidFill>
              </a:rPr>
              <a:t>사 </a:t>
            </a:r>
            <a:r>
              <a:rPr lang="en-US" altLang="ko-KR" sz="1200" b="1" dirty="0">
                <a:solidFill>
                  <a:schemeClr val="tx1"/>
                </a:solidFill>
              </a:rPr>
              <a:t>N</a:t>
            </a:r>
            <a:r>
              <a:rPr lang="ko-KR" altLang="en-US" sz="1200" b="1" dirty="0">
                <a:solidFill>
                  <a:schemeClr val="tx1"/>
                </a:solidFill>
              </a:rPr>
              <a:t>제품</a:t>
            </a:r>
          </a:p>
        </p:txBody>
      </p:sp>
      <p:pic>
        <p:nvPicPr>
          <p:cNvPr id="89" name="그래픽 88" descr="네트워크">
            <a:extLst>
              <a:ext uri="{FF2B5EF4-FFF2-40B4-BE49-F238E27FC236}">
                <a16:creationId xmlns:a16="http://schemas.microsoft.com/office/drawing/2014/main" id="{D92514B6-378A-4327-A7B2-32BDCE860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4882" y="2209855"/>
            <a:ext cx="648000" cy="648000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9E40AA54-3F78-46B9-9B6E-92EE209F4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771" y="3577440"/>
            <a:ext cx="1080000" cy="977993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20CEEB32-F9BF-43BD-946D-43DA0F74DBA5}"/>
              </a:ext>
            </a:extLst>
          </p:cNvPr>
          <p:cNvSpPr txBox="1"/>
          <p:nvPr/>
        </p:nvSpPr>
        <p:spPr>
          <a:xfrm>
            <a:off x="5070518" y="4056235"/>
            <a:ext cx="2880000" cy="64800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b="1" dirty="0"/>
              <a:t>CDP VM </a:t>
            </a:r>
            <a:r>
              <a:rPr lang="ko-KR" altLang="en-US" sz="1200" b="1" dirty="0"/>
              <a:t>복제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 err="1"/>
              <a:t>페일오버</a:t>
            </a:r>
            <a:r>
              <a:rPr lang="en-US" altLang="ko-KR" sz="1200" b="1" dirty="0"/>
              <a:t>, </a:t>
            </a:r>
            <a:r>
              <a:rPr lang="ko-KR" altLang="en-US" sz="1200" b="1" dirty="0" err="1"/>
              <a:t>페일백</a:t>
            </a:r>
            <a:r>
              <a:rPr lang="ko-KR" altLang="en-US" sz="1200" b="1" dirty="0"/>
              <a:t> 지원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 err="1"/>
              <a:t>장애시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DR</a:t>
            </a:r>
            <a:r>
              <a:rPr lang="ko-KR" altLang="en-US" sz="1200" b="1" dirty="0"/>
              <a:t>사이트에서 즉시 서비스</a:t>
            </a:r>
            <a:endParaRPr lang="en-US" altLang="ko-KR" sz="120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4BAF34B-2AAC-40F9-A511-5442A507801F}"/>
              </a:ext>
            </a:extLst>
          </p:cNvPr>
          <p:cNvSpPr txBox="1"/>
          <p:nvPr/>
        </p:nvSpPr>
        <p:spPr>
          <a:xfrm>
            <a:off x="5070518" y="3133045"/>
            <a:ext cx="2880000" cy="64800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100" b="1" dirty="0"/>
              <a:t>DB</a:t>
            </a:r>
            <a:r>
              <a:rPr lang="ko-KR" altLang="en-US" sz="1100" b="1" dirty="0"/>
              <a:t>시점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테이블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이메일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개체단위 복구</a:t>
            </a:r>
            <a:endParaRPr lang="en-US" altLang="ko-KR" sz="1100" b="1" dirty="0"/>
          </a:p>
          <a:p>
            <a:pPr marL="171450" indent="-171450" latinLnBrk="0">
              <a:buFontTx/>
              <a:buChar char="-"/>
            </a:pPr>
            <a:r>
              <a:rPr lang="en-US" altLang="ko-KR" sz="1200" b="1" dirty="0"/>
              <a:t>VM</a:t>
            </a:r>
            <a:r>
              <a:rPr lang="ko-KR" altLang="en-US" sz="1200" b="1" dirty="0"/>
              <a:t>단위 복구속도 대비 </a:t>
            </a:r>
            <a:r>
              <a:rPr lang="en-US" altLang="ko-KR" sz="1200" b="1" dirty="0"/>
              <a:t>3-40</a:t>
            </a:r>
            <a:r>
              <a:rPr lang="ko-KR" altLang="en-US" sz="1200" b="1" dirty="0"/>
              <a:t>배 빠른 복구성능</a:t>
            </a:r>
            <a:endParaRPr lang="en-US" altLang="ko-KR" sz="12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8B50C58-0CD0-48C2-86A7-1433A1F23F3B}"/>
              </a:ext>
            </a:extLst>
          </p:cNvPr>
          <p:cNvSpPr txBox="1"/>
          <p:nvPr/>
        </p:nvSpPr>
        <p:spPr>
          <a:xfrm>
            <a:off x="5070518" y="5902617"/>
            <a:ext cx="2880000" cy="64800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 err="1"/>
              <a:t>장애시</a:t>
            </a:r>
            <a:r>
              <a:rPr lang="ko-KR" altLang="en-US" sz="1200" b="1" dirty="0"/>
              <a:t> </a:t>
            </a:r>
            <a:r>
              <a:rPr lang="ko-KR" altLang="en-US" sz="1200" b="1" dirty="0" err="1"/>
              <a:t>백업받은</a:t>
            </a:r>
            <a:r>
              <a:rPr lang="ko-KR" altLang="en-US" sz="1200" b="1" dirty="0"/>
              <a:t> 데이터로 </a:t>
            </a:r>
            <a:r>
              <a:rPr lang="en-US" altLang="ko-KR" sz="1200" b="1" dirty="0"/>
              <a:t>VM</a:t>
            </a:r>
            <a:r>
              <a:rPr lang="ko-KR" altLang="en-US" sz="1200" b="1" dirty="0"/>
              <a:t>단위 에이전트리스 복구 지원</a:t>
            </a:r>
            <a:endParaRPr lang="en-US" altLang="ko-KR" sz="1200" b="1" dirty="0"/>
          </a:p>
        </p:txBody>
      </p:sp>
      <p:pic>
        <p:nvPicPr>
          <p:cNvPr id="140" name="그림 139">
            <a:extLst>
              <a:ext uri="{FF2B5EF4-FFF2-40B4-BE49-F238E27FC236}">
                <a16:creationId xmlns:a16="http://schemas.microsoft.com/office/drawing/2014/main" id="{8317CE10-68C9-4178-8414-454B7B194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173" y="5956617"/>
            <a:ext cx="539419" cy="54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EFCDC3-50D3-45B2-91DD-E3A4147861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742" y="3151045"/>
            <a:ext cx="606280" cy="612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7AE0F1-B9B0-4012-A9E4-96A3A602ADC4}"/>
              </a:ext>
            </a:extLst>
          </p:cNvPr>
          <p:cNvSpPr txBox="1"/>
          <p:nvPr/>
        </p:nvSpPr>
        <p:spPr>
          <a:xfrm>
            <a:off x="5070518" y="2209854"/>
            <a:ext cx="2880000" cy="64800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관리포인트 및 잠재적 장애요소 제거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설치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배포와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운영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버전관리의 용이성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에이전트리스로 </a:t>
            </a:r>
            <a:r>
              <a:rPr lang="en-US" altLang="ko-KR" sz="1200" b="1" dirty="0"/>
              <a:t>VM </a:t>
            </a:r>
            <a:r>
              <a:rPr lang="ko-KR" altLang="en-US" sz="1200" b="1" dirty="0"/>
              <a:t>부하는 미미함</a:t>
            </a:r>
            <a:endParaRPr lang="en-US" altLang="ko-KR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A7E56-7490-45AF-A35C-F1DB8941ED75}"/>
              </a:ext>
            </a:extLst>
          </p:cNvPr>
          <p:cNvSpPr txBox="1"/>
          <p:nvPr/>
        </p:nvSpPr>
        <p:spPr>
          <a:xfrm>
            <a:off x="5070518" y="4979425"/>
            <a:ext cx="2880000" cy="64800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가상환경 인프라 성능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잠재적 장애요소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구성 모니터링을 통해 장애를 예방하는 가시성 확보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54D23F-06BE-4E4C-BB47-E38B624F8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336" y="5051425"/>
            <a:ext cx="607092" cy="504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D0B3DA-7B7E-42C6-9F07-F951CA2EE1C0}"/>
              </a:ext>
            </a:extLst>
          </p:cNvPr>
          <p:cNvSpPr txBox="1"/>
          <p:nvPr/>
        </p:nvSpPr>
        <p:spPr>
          <a:xfrm>
            <a:off x="9304799" y="2209855"/>
            <a:ext cx="25200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dirty="0"/>
              <a:t>DB</a:t>
            </a:r>
            <a:r>
              <a:rPr lang="ko-KR" altLang="en-US" sz="1200" dirty="0"/>
              <a:t> 백업 또는 파일단위 복구가 필요할 경우 반드시 에이전트 방식으로 구성</a:t>
            </a:r>
            <a:r>
              <a:rPr lang="en-US" altLang="ko-KR" sz="1200" dirty="0"/>
              <a:t>. VM</a:t>
            </a:r>
            <a:r>
              <a:rPr lang="ko-KR" altLang="en-US" sz="1200" dirty="0"/>
              <a:t>부하 상승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3ED02B-1316-45F9-AA09-650732235C15}"/>
              </a:ext>
            </a:extLst>
          </p:cNvPr>
          <p:cNvSpPr txBox="1"/>
          <p:nvPr/>
        </p:nvSpPr>
        <p:spPr>
          <a:xfrm>
            <a:off x="9304799" y="3133045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000" dirty="0"/>
              <a:t>에이전트리스 방식으로는 </a:t>
            </a:r>
            <a:r>
              <a:rPr lang="en-US" altLang="ko-KR" sz="1000" dirty="0"/>
              <a:t>VM</a:t>
            </a:r>
            <a:r>
              <a:rPr lang="ko-KR" altLang="en-US" sz="1000" dirty="0"/>
              <a:t>단위 백업만 지원하며 에이전트리스 오라클 </a:t>
            </a:r>
            <a:r>
              <a:rPr lang="en-US" altLang="ko-KR" sz="1000" dirty="0"/>
              <a:t>DB </a:t>
            </a:r>
            <a:r>
              <a:rPr lang="ko-KR" altLang="en-US" sz="1000" dirty="0"/>
              <a:t>시점복구 기능 없음</a:t>
            </a:r>
            <a:endParaRPr lang="en-US" altLang="ko-KR" sz="1000" dirty="0"/>
          </a:p>
          <a:p>
            <a:pPr marL="171450" indent="-171450" latinLnBrk="0">
              <a:buFontTx/>
              <a:buChar char="-"/>
            </a:pPr>
            <a:r>
              <a:rPr lang="ko-KR" altLang="en-US" sz="1000" dirty="0"/>
              <a:t>빔 대비 </a:t>
            </a:r>
            <a:r>
              <a:rPr lang="en-US" altLang="ko-KR" sz="1000" dirty="0"/>
              <a:t>3-40</a:t>
            </a:r>
            <a:r>
              <a:rPr lang="ko-KR" altLang="en-US" sz="1000" dirty="0"/>
              <a:t>배 느린 복구성능</a:t>
            </a:r>
            <a:endParaRPr lang="en-US" altLang="ko-KR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7B708D-7DEA-4FDC-AD48-F775EFF8D6AE}"/>
              </a:ext>
            </a:extLst>
          </p:cNvPr>
          <p:cNvSpPr txBox="1"/>
          <p:nvPr/>
        </p:nvSpPr>
        <p:spPr>
          <a:xfrm>
            <a:off x="9304799" y="4056235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000" dirty="0"/>
              <a:t>CDP VM </a:t>
            </a:r>
            <a:r>
              <a:rPr lang="ko-KR" altLang="en-US" sz="1000" dirty="0"/>
              <a:t>복제 기능 없음</a:t>
            </a:r>
            <a:endParaRPr lang="en-US" altLang="ko-KR" sz="1000" dirty="0"/>
          </a:p>
          <a:p>
            <a:pPr marL="171450" indent="-171450" latinLnBrk="0">
              <a:buFontTx/>
              <a:buChar char="-"/>
            </a:pPr>
            <a:r>
              <a:rPr lang="ko-KR" altLang="en-US" sz="1000" dirty="0"/>
              <a:t>가상환경 </a:t>
            </a:r>
            <a:r>
              <a:rPr lang="en-US" altLang="ko-KR" sz="1000" dirty="0"/>
              <a:t>DR</a:t>
            </a:r>
            <a:r>
              <a:rPr lang="ko-KR" altLang="en-US" sz="1000" dirty="0"/>
              <a:t> 사이트 구축의 어려움</a:t>
            </a:r>
            <a:endParaRPr lang="en-US" altLang="ko-KR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A101D2-C500-43B8-A2B1-2FEFA671EDC9}"/>
              </a:ext>
            </a:extLst>
          </p:cNvPr>
          <p:cNvSpPr txBox="1"/>
          <p:nvPr/>
        </p:nvSpPr>
        <p:spPr>
          <a:xfrm>
            <a:off x="9304799" y="4979425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dirty="0"/>
              <a:t>가상환경 인프라 자체의 최적화 상태를 모니터링해주는 유사 기능 없음</a:t>
            </a:r>
            <a:endParaRPr lang="en-US" altLang="ko-KR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6DC696-4561-4BAC-B7BE-505658A43042}"/>
              </a:ext>
            </a:extLst>
          </p:cNvPr>
          <p:cNvSpPr txBox="1"/>
          <p:nvPr/>
        </p:nvSpPr>
        <p:spPr>
          <a:xfrm>
            <a:off x="9302165" y="5902617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dirty="0" err="1"/>
              <a:t>장애시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백업받은</a:t>
            </a:r>
            <a:r>
              <a:rPr lang="ko-KR" altLang="en-US" sz="1200" dirty="0"/>
              <a:t> 데이터로 </a:t>
            </a:r>
            <a:r>
              <a:rPr lang="en-US" altLang="ko-KR" sz="1200" dirty="0"/>
              <a:t>VM</a:t>
            </a:r>
            <a:r>
              <a:rPr lang="ko-KR" altLang="en-US" sz="1200" dirty="0"/>
              <a:t>단위 에이전트리스 복구 지원</a:t>
            </a:r>
            <a:endParaRPr lang="en-US" altLang="ko-KR" sz="1200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48F1C00-0966-4879-AD5A-4F957725CD0A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 flipV="1">
            <a:off x="7950518" y="2533021"/>
            <a:ext cx="1354281" cy="83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E7585DF-15E3-4FBE-8A4D-3F7328D40EE7}"/>
              </a:ext>
            </a:extLst>
          </p:cNvPr>
          <p:cNvCxnSpPr>
            <a:cxnSpLocks/>
            <a:stCxn id="132" idx="3"/>
            <a:endCxn id="37" idx="1"/>
          </p:cNvCxnSpPr>
          <p:nvPr/>
        </p:nvCxnSpPr>
        <p:spPr>
          <a:xfrm>
            <a:off x="7950518" y="4380235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78DDE3E-0785-4161-AD4D-CCBE586ED8BB}"/>
              </a:ext>
            </a:extLst>
          </p:cNvPr>
          <p:cNvCxnSpPr>
            <a:cxnSpLocks/>
            <a:stCxn id="134" idx="3"/>
            <a:endCxn id="36" idx="1"/>
          </p:cNvCxnSpPr>
          <p:nvPr/>
        </p:nvCxnSpPr>
        <p:spPr>
          <a:xfrm>
            <a:off x="7950518" y="3457045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0780292-C48E-4A20-8464-35BEF06B7648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7950518" y="5303425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C09CD6E-D4D6-4717-BE6F-545F5DC4EB48}"/>
              </a:ext>
            </a:extLst>
          </p:cNvPr>
          <p:cNvCxnSpPr>
            <a:cxnSpLocks/>
            <a:stCxn id="135" idx="3"/>
            <a:endCxn id="39" idx="1"/>
          </p:cNvCxnSpPr>
          <p:nvPr/>
        </p:nvCxnSpPr>
        <p:spPr>
          <a:xfrm>
            <a:off x="7950518" y="6226617"/>
            <a:ext cx="135164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래픽 44" descr="경고">
            <a:extLst>
              <a:ext uri="{FF2B5EF4-FFF2-40B4-BE49-F238E27FC236}">
                <a16:creationId xmlns:a16="http://schemas.microsoft.com/office/drawing/2014/main" id="{0FE02A71-B9F0-4B1C-A0D7-9612F5B227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3659" y="2208186"/>
            <a:ext cx="648000" cy="648000"/>
          </a:xfrm>
          <a:prstGeom prst="rect">
            <a:avLst/>
          </a:prstGeom>
        </p:spPr>
      </p:pic>
      <p:pic>
        <p:nvPicPr>
          <p:cNvPr id="46" name="그래픽 45" descr="경고">
            <a:extLst>
              <a:ext uri="{FF2B5EF4-FFF2-40B4-BE49-F238E27FC236}">
                <a16:creationId xmlns:a16="http://schemas.microsoft.com/office/drawing/2014/main" id="{8669B7C6-795D-4F3A-B4DE-038CCB83E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3659" y="3133045"/>
            <a:ext cx="648000" cy="648000"/>
          </a:xfrm>
          <a:prstGeom prst="rect">
            <a:avLst/>
          </a:prstGeom>
        </p:spPr>
      </p:pic>
      <p:pic>
        <p:nvPicPr>
          <p:cNvPr id="47" name="그래픽 46" descr="경고">
            <a:extLst>
              <a:ext uri="{FF2B5EF4-FFF2-40B4-BE49-F238E27FC236}">
                <a16:creationId xmlns:a16="http://schemas.microsoft.com/office/drawing/2014/main" id="{7A130345-6F03-4B09-8291-077D112BD7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3659" y="4056235"/>
            <a:ext cx="648000" cy="648000"/>
          </a:xfrm>
          <a:prstGeom prst="rect">
            <a:avLst/>
          </a:prstGeom>
        </p:spPr>
      </p:pic>
      <p:pic>
        <p:nvPicPr>
          <p:cNvPr id="48" name="그래픽 47" descr="경고">
            <a:extLst>
              <a:ext uri="{FF2B5EF4-FFF2-40B4-BE49-F238E27FC236}">
                <a16:creationId xmlns:a16="http://schemas.microsoft.com/office/drawing/2014/main" id="{C0A776E3-1FBC-4F8A-878B-EA38287CE4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03659" y="4979425"/>
            <a:ext cx="648000" cy="648000"/>
          </a:xfrm>
          <a:prstGeom prst="rect">
            <a:avLst/>
          </a:prstGeom>
        </p:spPr>
      </p:pic>
      <p:pic>
        <p:nvPicPr>
          <p:cNvPr id="49" name="그래픽 48" descr="경고">
            <a:extLst>
              <a:ext uri="{FF2B5EF4-FFF2-40B4-BE49-F238E27FC236}">
                <a16:creationId xmlns:a16="http://schemas.microsoft.com/office/drawing/2014/main" id="{9DF0BCFC-92E3-4C86-A6EF-336976AFD6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03659" y="5902617"/>
            <a:ext cx="648000" cy="648000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793E165-EECE-4023-A32E-8C0C0A7E36D4}"/>
              </a:ext>
            </a:extLst>
          </p:cNvPr>
          <p:cNvCxnSpPr>
            <a:cxnSpLocks/>
            <a:stCxn id="75" idx="6"/>
            <a:endCxn id="89" idx="1"/>
          </p:cNvCxnSpPr>
          <p:nvPr/>
        </p:nvCxnSpPr>
        <p:spPr>
          <a:xfrm flipV="1">
            <a:off x="3062160" y="2533855"/>
            <a:ext cx="1322722" cy="184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05F577AF-3C29-4F40-BA20-9AEDFB2155A8}"/>
              </a:ext>
            </a:extLst>
          </p:cNvPr>
          <p:cNvCxnSpPr>
            <a:cxnSpLocks/>
            <a:stCxn id="75" idx="6"/>
            <a:endCxn id="5" idx="1"/>
          </p:cNvCxnSpPr>
          <p:nvPr/>
        </p:nvCxnSpPr>
        <p:spPr>
          <a:xfrm flipV="1">
            <a:off x="3062160" y="3457045"/>
            <a:ext cx="1343582" cy="92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D545CA5F-774C-49A0-B143-47DEC71DD616}"/>
              </a:ext>
            </a:extLst>
          </p:cNvPr>
          <p:cNvCxnSpPr>
            <a:cxnSpLocks/>
          </p:cNvCxnSpPr>
          <p:nvPr/>
        </p:nvCxnSpPr>
        <p:spPr>
          <a:xfrm>
            <a:off x="3062160" y="4380235"/>
            <a:ext cx="1308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37D3C40-4A0B-46BA-BD7D-0629831EF1F4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3062160" y="4380235"/>
            <a:ext cx="1230440" cy="92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451FDD84-980C-4EE9-BC53-A0AD6C63B39E}"/>
              </a:ext>
            </a:extLst>
          </p:cNvPr>
          <p:cNvCxnSpPr>
            <a:cxnSpLocks/>
            <a:stCxn id="75" idx="6"/>
            <a:endCxn id="140" idx="1"/>
          </p:cNvCxnSpPr>
          <p:nvPr/>
        </p:nvCxnSpPr>
        <p:spPr>
          <a:xfrm>
            <a:off x="3062160" y="4380235"/>
            <a:ext cx="1377013" cy="184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>
            <a:extLst>
              <a:ext uri="{FF2B5EF4-FFF2-40B4-BE49-F238E27FC236}">
                <a16:creationId xmlns:a16="http://schemas.microsoft.com/office/drawing/2014/main" id="{A7926C81-4FCE-4B05-B61F-B5E335ABB27C}"/>
              </a:ext>
            </a:extLst>
          </p:cNvPr>
          <p:cNvSpPr/>
          <p:nvPr/>
        </p:nvSpPr>
        <p:spPr>
          <a:xfrm>
            <a:off x="2414160" y="4056235"/>
            <a:ext cx="648000" cy="64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0E3832E0-0450-476D-9855-95543D7264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76882" y="4061425"/>
            <a:ext cx="864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4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타원 54">
            <a:extLst>
              <a:ext uri="{FF2B5EF4-FFF2-40B4-BE49-F238E27FC236}">
                <a16:creationId xmlns:a16="http://schemas.microsoft.com/office/drawing/2014/main" id="{06DF56B8-B55C-4F39-90C8-BAA308B48417}"/>
              </a:ext>
            </a:extLst>
          </p:cNvPr>
          <p:cNvSpPr/>
          <p:nvPr/>
        </p:nvSpPr>
        <p:spPr>
          <a:xfrm>
            <a:off x="2414160" y="4056235"/>
            <a:ext cx="648000" cy="648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5E8ACCE-771B-43F6-B580-69C3A74A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빔 </a:t>
            </a:r>
            <a:r>
              <a:rPr lang="ko-KR" altLang="en-US" dirty="0" err="1"/>
              <a:t>버추얼랩을</a:t>
            </a:r>
            <a:r>
              <a:rPr lang="ko-KR" altLang="en-US" dirty="0"/>
              <a:t> 통한 백업 데이터의 활용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95FC20BA-C29C-4374-968A-FA07747486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1D76F06C-830B-42F6-B2E5-A461A3FC0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백업 데이터를 활용하여 완결성 검사</a:t>
            </a:r>
            <a:r>
              <a:rPr lang="en-US" altLang="ko-KR" dirty="0"/>
              <a:t>, DEVOPS </a:t>
            </a:r>
            <a:r>
              <a:rPr lang="ko-KR" altLang="en-US" dirty="0"/>
              <a:t>적용</a:t>
            </a:r>
            <a:r>
              <a:rPr lang="en-US" altLang="ko-KR" dirty="0"/>
              <a:t>, </a:t>
            </a:r>
            <a:r>
              <a:rPr lang="ko-KR" altLang="en-US" dirty="0"/>
              <a:t>가상화 서비스 제공 등 다양한 부가가치 기능을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6B22D1-85C4-4B52-B081-C3EA9552533A}"/>
              </a:ext>
            </a:extLst>
          </p:cNvPr>
          <p:cNvSpPr/>
          <p:nvPr/>
        </p:nvSpPr>
        <p:spPr>
          <a:xfrm>
            <a:off x="850922" y="1490636"/>
            <a:ext cx="2125133" cy="37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빔 </a:t>
            </a:r>
            <a:r>
              <a:rPr lang="ko-KR" altLang="en-US" sz="1200" b="1" dirty="0" err="1">
                <a:solidFill>
                  <a:schemeClr val="tx1"/>
                </a:solidFill>
              </a:rPr>
              <a:t>버추얼랩</a:t>
            </a:r>
            <a:r>
              <a:rPr lang="ko-KR" altLang="en-US" sz="1200" b="1" dirty="0">
                <a:solidFill>
                  <a:schemeClr val="tx1"/>
                </a:solidFill>
              </a:rPr>
              <a:t> 개요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EBB4087-A3CD-411D-852D-869AC8262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65719"/>
              </p:ext>
            </p:extLst>
          </p:nvPr>
        </p:nvGraphicFramePr>
        <p:xfrm>
          <a:off x="215999" y="4513021"/>
          <a:ext cx="3394979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4979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지원 환경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VMware, Nutanix AHV, Hyper-V</a:t>
                      </a: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x86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윈도우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리눅스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7824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요약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백업 받은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VM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PM(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물리서버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의 백업본을 백업 마스터 또는 다른 연결된 하이퍼바이저 호스트에서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으로 실행하면서 다양한 추가 솔루션 기능 제공 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0655621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1216A1-E529-4930-9C32-D242245F3FBE}"/>
              </a:ext>
            </a:extLst>
          </p:cNvPr>
          <p:cNvSpPr/>
          <p:nvPr/>
        </p:nvSpPr>
        <p:spPr>
          <a:xfrm>
            <a:off x="5033434" y="1490636"/>
            <a:ext cx="2125133" cy="37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빔 솔루션 장점 </a:t>
            </a:r>
            <a:r>
              <a:rPr lang="en-US" altLang="ko-KR" sz="1200" b="1" dirty="0">
                <a:solidFill>
                  <a:schemeClr val="tx1"/>
                </a:solidFill>
              </a:rPr>
              <a:t>/ </a:t>
            </a:r>
            <a:r>
              <a:rPr lang="ko-KR" altLang="en-US" sz="1200" b="1" dirty="0">
                <a:solidFill>
                  <a:schemeClr val="tx1"/>
                </a:solidFill>
              </a:rPr>
              <a:t>활용예시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9177128-EC5C-4528-A40C-B58442682497}"/>
              </a:ext>
            </a:extLst>
          </p:cNvPr>
          <p:cNvGrpSpPr/>
          <p:nvPr/>
        </p:nvGrpSpPr>
        <p:grpSpPr>
          <a:xfrm>
            <a:off x="1003617" y="2323232"/>
            <a:ext cx="1819742" cy="1891026"/>
            <a:chOff x="1091192" y="2323232"/>
            <a:chExt cx="1819742" cy="18910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DD2AA60-11FB-4E78-BF60-D4952321B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0797" y="2323232"/>
              <a:ext cx="1410137" cy="96642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190C068-3D7D-4C1C-99E4-63394D19F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7128" y="3460615"/>
              <a:ext cx="540000" cy="520055"/>
            </a:xfrm>
            <a:prstGeom prst="rect">
              <a:avLst/>
            </a:prstGeom>
          </p:spPr>
        </p:pic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6A573BB7-2427-48D0-909F-CC5FE1B51596}"/>
                </a:ext>
              </a:extLst>
            </p:cNvPr>
            <p:cNvSpPr/>
            <p:nvPr/>
          </p:nvSpPr>
          <p:spPr>
            <a:xfrm flipV="1">
              <a:off x="1748665" y="3296900"/>
              <a:ext cx="914400" cy="264199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714BAFC-6AFF-4C61-AD2C-C9CEB0414706}"/>
                </a:ext>
              </a:extLst>
            </p:cNvPr>
            <p:cNvGrpSpPr/>
            <p:nvPr/>
          </p:nvGrpSpPr>
          <p:grpSpPr>
            <a:xfrm>
              <a:off x="1675462" y="2740028"/>
              <a:ext cx="1060807" cy="360388"/>
              <a:chOff x="1037165" y="4032063"/>
              <a:chExt cx="1060807" cy="36038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579FC3E-E01C-4544-9737-E2F1DA6D7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7165" y="4032063"/>
                <a:ext cx="360000" cy="360388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41C1F65-F258-4721-9711-A48E8FE1B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7569" y="4032063"/>
                <a:ext cx="360000" cy="360388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B946D817-94CA-47FF-9F3F-474E55F83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7972" y="4032063"/>
                <a:ext cx="360000" cy="36038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2B7499-086E-467A-A70F-4FD5E4283262}"/>
                </a:ext>
              </a:extLst>
            </p:cNvPr>
            <p:cNvSpPr txBox="1"/>
            <p:nvPr/>
          </p:nvSpPr>
          <p:spPr>
            <a:xfrm>
              <a:off x="1091192" y="3968037"/>
              <a:ext cx="15718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빔 백업 마스터 서버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828AED-154D-4500-971A-53B346F4547A}"/>
              </a:ext>
            </a:extLst>
          </p:cNvPr>
          <p:cNvSpPr/>
          <p:nvPr/>
        </p:nvSpPr>
        <p:spPr>
          <a:xfrm>
            <a:off x="9502233" y="1490636"/>
            <a:ext cx="2125133" cy="3725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경쟁 </a:t>
            </a:r>
            <a:r>
              <a:rPr lang="en-US" altLang="ko-KR" sz="1200" b="1" dirty="0">
                <a:solidFill>
                  <a:schemeClr val="tx1"/>
                </a:solidFill>
              </a:rPr>
              <a:t>V</a:t>
            </a:r>
            <a:r>
              <a:rPr lang="ko-KR" altLang="en-US" sz="1200" b="1" dirty="0">
                <a:solidFill>
                  <a:schemeClr val="tx1"/>
                </a:solidFill>
              </a:rPr>
              <a:t>사 </a:t>
            </a:r>
            <a:r>
              <a:rPr lang="en-US" altLang="ko-KR" sz="1200" b="1" dirty="0">
                <a:solidFill>
                  <a:schemeClr val="tx1"/>
                </a:solidFill>
              </a:rPr>
              <a:t>N</a:t>
            </a:r>
            <a:r>
              <a:rPr lang="ko-KR" altLang="en-US" sz="1200" b="1" dirty="0">
                <a:solidFill>
                  <a:schemeClr val="tx1"/>
                </a:solidFill>
              </a:rPr>
              <a:t>제품</a:t>
            </a:r>
          </a:p>
        </p:txBody>
      </p:sp>
      <p:pic>
        <p:nvPicPr>
          <p:cNvPr id="24" name="그래픽 23" descr="점검 목록">
            <a:extLst>
              <a:ext uri="{FF2B5EF4-FFF2-40B4-BE49-F238E27FC236}">
                <a16:creationId xmlns:a16="http://schemas.microsoft.com/office/drawing/2014/main" id="{9638A201-1A91-4659-918A-DB491CA59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6173" y="2209855"/>
            <a:ext cx="648000" cy="64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7683B88-9F17-4373-BACF-691D82FD4B77}"/>
              </a:ext>
            </a:extLst>
          </p:cNvPr>
          <p:cNvSpPr txBox="1"/>
          <p:nvPr/>
        </p:nvSpPr>
        <p:spPr>
          <a:xfrm>
            <a:off x="5070518" y="2209855"/>
            <a:ext cx="288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백업 완결성 검사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복구상황 대비 어플리케이션의 정상시작 여부 사전 검증</a:t>
            </a:r>
            <a:endParaRPr lang="en-US" altLang="ko-KR" sz="12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2315DD-8312-4123-B5FD-CB2182AD54A6}"/>
              </a:ext>
            </a:extLst>
          </p:cNvPr>
          <p:cNvSpPr txBox="1"/>
          <p:nvPr/>
        </p:nvSpPr>
        <p:spPr>
          <a:xfrm>
            <a:off x="5070518" y="4056235"/>
            <a:ext cx="288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데이터 </a:t>
            </a:r>
            <a:r>
              <a:rPr lang="ko-KR" altLang="en-US" sz="1200" b="1" dirty="0" err="1"/>
              <a:t>위변조</a:t>
            </a:r>
            <a:r>
              <a:rPr lang="ko-KR" altLang="en-US" sz="1200" b="1" dirty="0"/>
              <a:t> 및 삭제 방지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복구 데이터의 </a:t>
            </a:r>
            <a:r>
              <a:rPr lang="ko-KR" altLang="en-US" sz="1200" b="1" dirty="0" err="1"/>
              <a:t>랜섬웨어</a:t>
            </a:r>
            <a:r>
              <a:rPr lang="ko-KR" altLang="en-US" sz="1200" b="1" dirty="0"/>
              <a:t> 감염여부 검사</a:t>
            </a:r>
            <a:endParaRPr lang="en-US" altLang="ko-KR" sz="1200" b="1" dirty="0"/>
          </a:p>
        </p:txBody>
      </p:sp>
      <p:pic>
        <p:nvPicPr>
          <p:cNvPr id="35" name="그래픽 34" descr="돋보기 아래의 벌레">
            <a:extLst>
              <a:ext uri="{FF2B5EF4-FFF2-40B4-BE49-F238E27FC236}">
                <a16:creationId xmlns:a16="http://schemas.microsoft.com/office/drawing/2014/main" id="{FD19BCED-D274-4DCE-BC90-520128CE4C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6173" y="4056235"/>
            <a:ext cx="648000" cy="648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757BDC5C-DDB4-4718-8611-614DB61E9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483" y="4979425"/>
            <a:ext cx="877380" cy="648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14D564-E4D7-434A-B26E-90D868D4BAB1}"/>
              </a:ext>
            </a:extLst>
          </p:cNvPr>
          <p:cNvSpPr txBox="1"/>
          <p:nvPr/>
        </p:nvSpPr>
        <p:spPr>
          <a:xfrm>
            <a:off x="5070518" y="4979425"/>
            <a:ext cx="288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b="1" dirty="0"/>
              <a:t>VM/PM(</a:t>
            </a:r>
            <a:r>
              <a:rPr lang="ko-KR" altLang="en-US" sz="1200" b="1" dirty="0"/>
              <a:t>물리서버</a:t>
            </a:r>
            <a:r>
              <a:rPr lang="en-US" altLang="ko-KR" sz="1200" b="1" dirty="0"/>
              <a:t>) </a:t>
            </a:r>
            <a:r>
              <a:rPr lang="ko-KR" altLang="en-US" sz="1200" b="1" dirty="0"/>
              <a:t>장애 시 백업본으로 즉시 </a:t>
            </a:r>
            <a:r>
              <a:rPr lang="en-US" altLang="ko-KR" sz="1200" b="1" dirty="0"/>
              <a:t>VM </a:t>
            </a:r>
            <a:r>
              <a:rPr lang="ko-KR" altLang="en-US" sz="1200" b="1" dirty="0"/>
              <a:t>가상화 서비스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손쉬운 퍼블릭 클라우드 마이그레이션</a:t>
            </a:r>
            <a:endParaRPr lang="en-US" altLang="ko-KR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245963-4FFE-408A-B124-2F9624794712}"/>
              </a:ext>
            </a:extLst>
          </p:cNvPr>
          <p:cNvSpPr txBox="1"/>
          <p:nvPr/>
        </p:nvSpPr>
        <p:spPr>
          <a:xfrm>
            <a:off x="5070518" y="3133045"/>
            <a:ext cx="288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외부와 분리된 프로덕션과 동일한 가상환경에서 패치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업그레이드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시뮬레이션 등 </a:t>
            </a:r>
            <a:r>
              <a:rPr lang="en-US" altLang="ko-KR" sz="1200" b="1" dirty="0"/>
              <a:t>DEVOPS </a:t>
            </a:r>
            <a:r>
              <a:rPr lang="ko-KR" altLang="en-US" sz="1200" b="1" dirty="0"/>
              <a:t>기능 구현</a:t>
            </a:r>
            <a:endParaRPr lang="en-US" altLang="ko-KR" sz="1200" b="1" dirty="0"/>
          </a:p>
        </p:txBody>
      </p:sp>
      <p:pic>
        <p:nvPicPr>
          <p:cNvPr id="46" name="그래픽 45" descr="화살표가 있는 원">
            <a:extLst>
              <a:ext uri="{FF2B5EF4-FFF2-40B4-BE49-F238E27FC236}">
                <a16:creationId xmlns:a16="http://schemas.microsoft.com/office/drawing/2014/main" id="{197B83D4-D4AE-42B9-96E7-E37839F55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56173" y="3133045"/>
            <a:ext cx="648000" cy="648000"/>
          </a:xfrm>
          <a:prstGeom prst="rect">
            <a:avLst/>
          </a:prstGeom>
        </p:spPr>
      </p:pic>
      <p:pic>
        <p:nvPicPr>
          <p:cNvPr id="22" name="그래픽 21" descr="스톱워치">
            <a:extLst>
              <a:ext uri="{FF2B5EF4-FFF2-40B4-BE49-F238E27FC236}">
                <a16:creationId xmlns:a16="http://schemas.microsoft.com/office/drawing/2014/main" id="{F8AD396E-C303-4C60-9AA0-80980310FC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6173" y="5902617"/>
            <a:ext cx="648000" cy="648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36F01F4-D59C-4DD3-A725-BCC4B77C8A8D}"/>
              </a:ext>
            </a:extLst>
          </p:cNvPr>
          <p:cNvSpPr txBox="1"/>
          <p:nvPr/>
        </p:nvSpPr>
        <p:spPr>
          <a:xfrm>
            <a:off x="5070518" y="5902617"/>
            <a:ext cx="288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복구 상황의 예측가능성</a:t>
            </a:r>
            <a:endParaRPr lang="en-US" altLang="ko-KR" sz="1200" b="1" dirty="0"/>
          </a:p>
          <a:p>
            <a:pPr marL="171450" indent="-171450" latinLnBrk="0">
              <a:buFontTx/>
              <a:buChar char="-"/>
            </a:pPr>
            <a:r>
              <a:rPr lang="ko-KR" altLang="en-US" sz="1200" b="1" dirty="0"/>
              <a:t>센터이전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업그레이드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장애 대응 매뉴얼 작성시 유용</a:t>
            </a:r>
            <a:endParaRPr lang="en-US" altLang="ko-KR" sz="1200" b="1" dirty="0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6B7943B-B086-4EDE-94A0-5BE990950F06}"/>
              </a:ext>
            </a:extLst>
          </p:cNvPr>
          <p:cNvCxnSpPr>
            <a:stCxn id="55" idx="6"/>
            <a:endCxn id="24" idx="1"/>
          </p:cNvCxnSpPr>
          <p:nvPr/>
        </p:nvCxnSpPr>
        <p:spPr>
          <a:xfrm flipV="1">
            <a:off x="3062160" y="2533855"/>
            <a:ext cx="1294013" cy="184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3F4E618-92AE-4520-BAC7-573C70716C12}"/>
              </a:ext>
            </a:extLst>
          </p:cNvPr>
          <p:cNvCxnSpPr>
            <a:cxnSpLocks/>
            <a:stCxn id="55" idx="6"/>
            <a:endCxn id="46" idx="1"/>
          </p:cNvCxnSpPr>
          <p:nvPr/>
        </p:nvCxnSpPr>
        <p:spPr>
          <a:xfrm flipV="1">
            <a:off x="3062160" y="3457045"/>
            <a:ext cx="1294013" cy="92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61A63E4-8DC8-4F23-A648-9CF30AA868CA}"/>
              </a:ext>
            </a:extLst>
          </p:cNvPr>
          <p:cNvCxnSpPr>
            <a:cxnSpLocks/>
            <a:stCxn id="55" idx="6"/>
            <a:endCxn id="35" idx="1"/>
          </p:cNvCxnSpPr>
          <p:nvPr/>
        </p:nvCxnSpPr>
        <p:spPr>
          <a:xfrm>
            <a:off x="3062160" y="4380235"/>
            <a:ext cx="12940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BE0658-BC1E-4649-B2B6-62E0AA4BA7F2}"/>
              </a:ext>
            </a:extLst>
          </p:cNvPr>
          <p:cNvCxnSpPr>
            <a:cxnSpLocks/>
            <a:stCxn id="55" idx="6"/>
            <a:endCxn id="36" idx="1"/>
          </p:cNvCxnSpPr>
          <p:nvPr/>
        </p:nvCxnSpPr>
        <p:spPr>
          <a:xfrm>
            <a:off x="3062160" y="4380235"/>
            <a:ext cx="1179323" cy="92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7B85535-4B21-45EF-B335-A9729114F194}"/>
              </a:ext>
            </a:extLst>
          </p:cNvPr>
          <p:cNvCxnSpPr>
            <a:cxnSpLocks/>
            <a:stCxn id="55" idx="6"/>
            <a:endCxn id="22" idx="1"/>
          </p:cNvCxnSpPr>
          <p:nvPr/>
        </p:nvCxnSpPr>
        <p:spPr>
          <a:xfrm>
            <a:off x="3062160" y="4380235"/>
            <a:ext cx="1294013" cy="184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E7038FEE-EF1B-4899-AFFD-35B15A86CC29}"/>
              </a:ext>
            </a:extLst>
          </p:cNvPr>
          <p:cNvCxnSpPr>
            <a:cxnSpLocks/>
            <a:stCxn id="29" idx="3"/>
            <a:endCxn id="81" idx="1"/>
          </p:cNvCxnSpPr>
          <p:nvPr/>
        </p:nvCxnSpPr>
        <p:spPr>
          <a:xfrm>
            <a:off x="7950518" y="2533021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BFAE57A3-28A1-4C95-89F1-B3FBC5607CDC}"/>
              </a:ext>
            </a:extLst>
          </p:cNvPr>
          <p:cNvSpPr txBox="1"/>
          <p:nvPr/>
        </p:nvSpPr>
        <p:spPr>
          <a:xfrm>
            <a:off x="9304799" y="2209855"/>
            <a:ext cx="25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dirty="0"/>
              <a:t>복구성공 여부 검증절차 없음</a:t>
            </a:r>
            <a:endParaRPr lang="en-US" altLang="ko-KR" sz="1200" dirty="0"/>
          </a:p>
          <a:p>
            <a:pPr marL="171450" indent="-171450" latinLnBrk="0">
              <a:buFontTx/>
              <a:buChar char="-"/>
            </a:pPr>
            <a:r>
              <a:rPr lang="ko-KR" altLang="en-US" sz="1200" dirty="0"/>
              <a:t>복구 후 서비스 완결성 검증 없음</a:t>
            </a:r>
            <a:r>
              <a:rPr lang="en-US" altLang="ko-KR" sz="1200" dirty="0"/>
              <a:t>. Checksum </a:t>
            </a:r>
            <a:r>
              <a:rPr lang="ko-KR" altLang="en-US" sz="1200" dirty="0"/>
              <a:t>정도만 제공함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987BB46-946A-421E-813C-06499D9A3519}"/>
              </a:ext>
            </a:extLst>
          </p:cNvPr>
          <p:cNvSpPr txBox="1"/>
          <p:nvPr/>
        </p:nvSpPr>
        <p:spPr>
          <a:xfrm>
            <a:off x="9304799" y="3133045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dirty="0"/>
              <a:t>백업본을 기반으로 프로덕션과 동일한 가상 환경 구성 불가</a:t>
            </a:r>
            <a:endParaRPr lang="en-US" altLang="ko-KR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1006686-D0E5-49F8-8DC1-3DEF823BD30B}"/>
              </a:ext>
            </a:extLst>
          </p:cNvPr>
          <p:cNvSpPr txBox="1"/>
          <p:nvPr/>
        </p:nvSpPr>
        <p:spPr>
          <a:xfrm>
            <a:off x="9304799" y="4056235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dirty="0"/>
              <a:t>IPS/IDS</a:t>
            </a:r>
            <a:r>
              <a:rPr lang="ko-KR" altLang="en-US" sz="1200" dirty="0"/>
              <a:t>만 존재</a:t>
            </a:r>
            <a:endParaRPr lang="en-US" altLang="ko-KR" sz="1200" dirty="0"/>
          </a:p>
          <a:p>
            <a:pPr marL="171450" indent="-171450" latinLnBrk="0">
              <a:buFontTx/>
              <a:buChar char="-"/>
            </a:pPr>
            <a:r>
              <a:rPr lang="ko-KR" altLang="en-US" sz="1200" dirty="0"/>
              <a:t>백업 데이터 보호 기능 미지원</a:t>
            </a:r>
            <a:endParaRPr lang="en-US" altLang="ko-KR" sz="1200" dirty="0"/>
          </a:p>
          <a:p>
            <a:pPr marL="171450" indent="-171450" latinLnBrk="0">
              <a:buFontTx/>
              <a:buChar char="-"/>
            </a:pPr>
            <a:r>
              <a:rPr lang="ko-KR" altLang="en-US" sz="1200" dirty="0"/>
              <a:t>복구 시 </a:t>
            </a:r>
            <a:r>
              <a:rPr lang="ko-KR" altLang="en-US" sz="1200" dirty="0" err="1"/>
              <a:t>랜섬웨어</a:t>
            </a:r>
            <a:r>
              <a:rPr lang="ko-KR" altLang="en-US" sz="1200" dirty="0"/>
              <a:t> 검사 기능 없음</a:t>
            </a:r>
            <a:endParaRPr lang="en-US" altLang="ko-KR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09B015A-38E9-4447-8173-A9858A661459}"/>
              </a:ext>
            </a:extLst>
          </p:cNvPr>
          <p:cNvSpPr txBox="1"/>
          <p:nvPr/>
        </p:nvSpPr>
        <p:spPr>
          <a:xfrm>
            <a:off x="9304799" y="5028235"/>
            <a:ext cx="2520000" cy="550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en-US" altLang="ko-KR" sz="1200" dirty="0"/>
              <a:t>VM(VMware)</a:t>
            </a:r>
            <a:r>
              <a:rPr lang="ko-KR" altLang="en-US" sz="1200" dirty="0"/>
              <a:t>만 즉시 서비스 지원</a:t>
            </a:r>
            <a:endParaRPr lang="en-US" altLang="ko-KR" sz="1200" dirty="0"/>
          </a:p>
          <a:p>
            <a:pPr marL="171450" indent="-171450" latinLnBrk="0">
              <a:buFontTx/>
              <a:buChar char="-"/>
            </a:pPr>
            <a:r>
              <a:rPr lang="ko-KR" altLang="en-US" sz="1200" dirty="0"/>
              <a:t>퍼블릭 클라우드 마이그레이션 </a:t>
            </a:r>
            <a:r>
              <a:rPr lang="ko-KR" altLang="en-US" sz="1200" dirty="0" err="1"/>
              <a:t>미제공</a:t>
            </a:r>
            <a:endParaRPr lang="en-US" altLang="ko-KR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693FF8B-139E-4AE5-9F60-63563F800FAE}"/>
              </a:ext>
            </a:extLst>
          </p:cNvPr>
          <p:cNvCxnSpPr>
            <a:cxnSpLocks/>
            <a:stCxn id="34" idx="3"/>
            <a:endCxn id="85" idx="1"/>
          </p:cNvCxnSpPr>
          <p:nvPr/>
        </p:nvCxnSpPr>
        <p:spPr>
          <a:xfrm>
            <a:off x="7950518" y="4380235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A3BD285-D29A-40F0-AAEB-9B87CDC40EDA}"/>
              </a:ext>
            </a:extLst>
          </p:cNvPr>
          <p:cNvCxnSpPr>
            <a:cxnSpLocks/>
            <a:stCxn id="31" idx="3"/>
            <a:endCxn id="84" idx="1"/>
          </p:cNvCxnSpPr>
          <p:nvPr/>
        </p:nvCxnSpPr>
        <p:spPr>
          <a:xfrm>
            <a:off x="7950518" y="3457045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7AB707D-77E9-4402-AEA2-FF75CC39D6BB}"/>
              </a:ext>
            </a:extLst>
          </p:cNvPr>
          <p:cNvCxnSpPr>
            <a:cxnSpLocks/>
            <a:stCxn id="43" idx="3"/>
            <a:endCxn id="86" idx="1"/>
          </p:cNvCxnSpPr>
          <p:nvPr/>
        </p:nvCxnSpPr>
        <p:spPr>
          <a:xfrm>
            <a:off x="7950518" y="5303425"/>
            <a:ext cx="1354281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C8F1019-D216-41B2-BCDA-E99CE5FE0CDA}"/>
              </a:ext>
            </a:extLst>
          </p:cNvPr>
          <p:cNvSpPr txBox="1"/>
          <p:nvPr/>
        </p:nvSpPr>
        <p:spPr>
          <a:xfrm>
            <a:off x="9302165" y="5902617"/>
            <a:ext cx="2520000" cy="648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50" indent="-171450" latinLnBrk="0">
              <a:buFontTx/>
              <a:buChar char="-"/>
            </a:pPr>
            <a:r>
              <a:rPr lang="ko-KR" altLang="en-US" sz="1200" dirty="0"/>
              <a:t>복구상황에서 복구의 성공가능성 또는 소요시간 등에 대한 예측과 판단이 어려움</a:t>
            </a:r>
            <a:endParaRPr lang="en-US" altLang="ko-KR" sz="1200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99B1F44-349D-440B-8AFC-3882694628B6}"/>
              </a:ext>
            </a:extLst>
          </p:cNvPr>
          <p:cNvCxnSpPr>
            <a:cxnSpLocks/>
            <a:stCxn id="48" idx="3"/>
            <a:endCxn id="54" idx="1"/>
          </p:cNvCxnSpPr>
          <p:nvPr/>
        </p:nvCxnSpPr>
        <p:spPr>
          <a:xfrm>
            <a:off x="7950518" y="6226617"/>
            <a:ext cx="1351647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래픽 18" descr="경고">
            <a:extLst>
              <a:ext uri="{FF2B5EF4-FFF2-40B4-BE49-F238E27FC236}">
                <a16:creationId xmlns:a16="http://schemas.microsoft.com/office/drawing/2014/main" id="{A17085E4-362B-4A35-829E-B2C44FAA37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03659" y="2208186"/>
            <a:ext cx="648000" cy="648000"/>
          </a:xfrm>
          <a:prstGeom prst="rect">
            <a:avLst/>
          </a:prstGeom>
        </p:spPr>
      </p:pic>
      <p:pic>
        <p:nvPicPr>
          <p:cNvPr id="51" name="그래픽 50" descr="경고">
            <a:extLst>
              <a:ext uri="{FF2B5EF4-FFF2-40B4-BE49-F238E27FC236}">
                <a16:creationId xmlns:a16="http://schemas.microsoft.com/office/drawing/2014/main" id="{D2FBAE3C-296F-488E-9A00-7F1961ED98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03659" y="3133045"/>
            <a:ext cx="648000" cy="648000"/>
          </a:xfrm>
          <a:prstGeom prst="rect">
            <a:avLst/>
          </a:prstGeom>
        </p:spPr>
      </p:pic>
      <p:pic>
        <p:nvPicPr>
          <p:cNvPr id="52" name="그래픽 51" descr="경고">
            <a:extLst>
              <a:ext uri="{FF2B5EF4-FFF2-40B4-BE49-F238E27FC236}">
                <a16:creationId xmlns:a16="http://schemas.microsoft.com/office/drawing/2014/main" id="{596D039C-C2ED-4A87-A930-CCE48627CA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03659" y="4056235"/>
            <a:ext cx="648000" cy="648000"/>
          </a:xfrm>
          <a:prstGeom prst="rect">
            <a:avLst/>
          </a:prstGeom>
        </p:spPr>
      </p:pic>
      <p:pic>
        <p:nvPicPr>
          <p:cNvPr id="53" name="그래픽 52" descr="경고">
            <a:extLst>
              <a:ext uri="{FF2B5EF4-FFF2-40B4-BE49-F238E27FC236}">
                <a16:creationId xmlns:a16="http://schemas.microsoft.com/office/drawing/2014/main" id="{6CB3110B-5386-4607-A23E-A86493B1F9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03659" y="4979425"/>
            <a:ext cx="648000" cy="648000"/>
          </a:xfrm>
          <a:prstGeom prst="rect">
            <a:avLst/>
          </a:prstGeom>
        </p:spPr>
      </p:pic>
      <p:pic>
        <p:nvPicPr>
          <p:cNvPr id="58" name="그래픽 57" descr="경고">
            <a:extLst>
              <a:ext uri="{FF2B5EF4-FFF2-40B4-BE49-F238E27FC236}">
                <a16:creationId xmlns:a16="http://schemas.microsoft.com/office/drawing/2014/main" id="{C6C43D71-615B-440F-9158-537E3E010AB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03659" y="5902617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2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5175-AE42-41D4-BC5C-074966D6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9F139-E13F-4439-8EFD-3088CF68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E641B4-6798-41E6-AF20-3B232537C03A}"/>
              </a:ext>
            </a:extLst>
          </p:cNvPr>
          <p:cNvSpPr/>
          <p:nvPr/>
        </p:nvSpPr>
        <p:spPr>
          <a:xfrm>
            <a:off x="3846742" y="3431443"/>
            <a:ext cx="467919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3520E46C-6064-48B0-B01F-8DDB49BED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439520"/>
            <a:ext cx="5611519" cy="23853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하이브리드 클라우드 환경의 최적 솔루션 빔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인프라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환경별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사이버 공격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어플라이언스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취약점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기능별 비교 요약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7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3121AD7-615F-4464-B7CC-9A3E010F8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3" b="28783"/>
          <a:stretch/>
        </p:blipFill>
        <p:spPr bwMode="auto">
          <a:xfrm>
            <a:off x="1476908" y="2307646"/>
            <a:ext cx="3429000" cy="5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6CF4662C-A7E3-4206-B18D-4D783D34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사이버 공격 방어 기술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4672DE-F1D1-4449-BCE8-F83606DE9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방화벽은 가장 대표적인 방어기술로써 사이버 공격을 차단하는 역할을 하지만 </a:t>
            </a:r>
            <a:r>
              <a:rPr lang="ko-KR" altLang="en-US" u="sng" dirty="0"/>
              <a:t>이미 알려진 공격방법</a:t>
            </a:r>
            <a:r>
              <a:rPr lang="ko-KR" altLang="en-US" dirty="0"/>
              <a:t>에 한해서만 방어가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95FF753-7BF0-48AD-A7C9-EDBE7013F0CA}"/>
              </a:ext>
            </a:extLst>
          </p:cNvPr>
          <p:cNvGraphicFramePr>
            <a:graphicFrameLocks noGrp="1"/>
          </p:cNvGraphicFramePr>
          <p:nvPr/>
        </p:nvGraphicFramePr>
        <p:xfrm>
          <a:off x="1144572" y="3021601"/>
          <a:ext cx="4093672" cy="33528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442896">
                  <a:extLst>
                    <a:ext uri="{9D8B030D-6E8A-4147-A177-3AD203B41FA5}">
                      <a16:colId xmlns:a16="http://schemas.microsoft.com/office/drawing/2014/main" val="4127989067"/>
                    </a:ext>
                  </a:extLst>
                </a:gridCol>
                <a:gridCol w="1650776">
                  <a:extLst>
                    <a:ext uri="{9D8B030D-6E8A-4147-A177-3AD203B41FA5}">
                      <a16:colId xmlns:a16="http://schemas.microsoft.com/office/drawing/2014/main" val="3889589438"/>
                    </a:ext>
                  </a:extLst>
                </a:gridCol>
              </a:tblGrid>
              <a:tr h="2306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351445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Firewall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O</a:t>
                      </a:r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629109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VPN (IPsec)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738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738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704883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IDS (Intrusion Detection)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738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738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7806963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IPS (Intrusion Prevention)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738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738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681661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Application Control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738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738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3523689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Content Awareness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738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738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01980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URL Filtering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738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738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762215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Anti-bot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738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738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167121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Anti-Virus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738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738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095094"/>
                  </a:ext>
                </a:extLst>
              </a:tr>
              <a:tr h="2306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Anti-Spam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738"/>
                          </a:solidFill>
                          <a:effectLst/>
                          <a:uLnTx/>
                          <a:uFillTx/>
                          <a:latin typeface="Arial"/>
                          <a:ea typeface="맑은 고딕"/>
                          <a:cs typeface="+mn-cs"/>
                        </a:rPr>
                        <a:t>O</a:t>
                      </a:r>
                      <a:endParaRPr kumimoji="0" lang="ko-KR" alt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3738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51823"/>
                  </a:ext>
                </a:extLst>
              </a:tr>
            </a:tbl>
          </a:graphicData>
        </a:graphic>
      </p:graphicFrame>
      <p:pic>
        <p:nvPicPr>
          <p:cNvPr id="1032" name="Picture 8" descr="firewall-icon - EE Publishers">
            <a:extLst>
              <a:ext uri="{FF2B5EF4-FFF2-40B4-BE49-F238E27FC236}">
                <a16:creationId xmlns:a16="http://schemas.microsoft.com/office/drawing/2014/main" id="{CE4701F8-BB2A-49F5-803A-DCC06AA22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t="15748" r="12462" b="15748"/>
          <a:stretch/>
        </p:blipFill>
        <p:spPr bwMode="auto">
          <a:xfrm>
            <a:off x="936908" y="1663878"/>
            <a:ext cx="1080000" cy="76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설명선: 선 6">
            <a:extLst>
              <a:ext uri="{FF2B5EF4-FFF2-40B4-BE49-F238E27FC236}">
                <a16:creationId xmlns:a16="http://schemas.microsoft.com/office/drawing/2014/main" id="{FF5BC415-8BB5-46B2-B6A1-D476FD1CB4AA}"/>
              </a:ext>
            </a:extLst>
          </p:cNvPr>
          <p:cNvSpPr/>
          <p:nvPr/>
        </p:nvSpPr>
        <p:spPr>
          <a:xfrm>
            <a:off x="5528661" y="1770488"/>
            <a:ext cx="5031447" cy="1794627"/>
          </a:xfrm>
          <a:prstGeom prst="borderCallout1">
            <a:avLst>
              <a:gd name="adj1" fmla="val 41373"/>
              <a:gd name="adj2" fmla="val -1524"/>
              <a:gd name="adj3" fmla="val 60519"/>
              <a:gd name="adj4" fmla="val -10714"/>
            </a:avLst>
          </a:pr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latinLnBrk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</a:rPr>
              <a:t>다양한 공격방법에 대해서 차단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bg1"/>
                </a:solidFill>
              </a:rPr>
              <a:t>이미 알려진</a:t>
            </a:r>
            <a:r>
              <a:rPr lang="en-US" altLang="ko-KR" sz="1600" dirty="0">
                <a:solidFill>
                  <a:schemeClr val="bg1"/>
                </a:solidFill>
              </a:rPr>
              <a:t>, DB</a:t>
            </a:r>
            <a:r>
              <a:rPr lang="ko-KR" altLang="en-US" sz="1600" dirty="0">
                <a:solidFill>
                  <a:schemeClr val="bg1"/>
                </a:solidFill>
              </a:rPr>
              <a:t>화된 공격방법에 대해서만 진단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600" b="1" u="sng" dirty="0">
                <a:solidFill>
                  <a:schemeClr val="bg1"/>
                </a:solidFill>
              </a:rPr>
              <a:t>공개되지 않은 공격방법에 대해서는 방어 불가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82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CF4662C-A7E3-4206-B18D-4D783D34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보안업계의 다양한 시도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4672DE-F1D1-4449-BCE8-F83606DE9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방화벽 기술의 한계를 극복하고 더 강력한 방어를 위해 인공지능 같은 고급기술</a:t>
            </a:r>
            <a:r>
              <a:rPr lang="en-US" altLang="ko-KR" dirty="0"/>
              <a:t> (</a:t>
            </a:r>
            <a:r>
              <a:rPr lang="ko-KR" altLang="en-US" dirty="0"/>
              <a:t>동시에 고비용인</a:t>
            </a:r>
            <a:r>
              <a:rPr lang="en-US" altLang="ko-KR" dirty="0"/>
              <a:t>)</a:t>
            </a:r>
            <a:r>
              <a:rPr lang="ko-KR" altLang="en-US" dirty="0"/>
              <a:t> 기반의 지능적 방어 시스템</a:t>
            </a:r>
            <a:r>
              <a:rPr lang="en-US" altLang="ko-KR" dirty="0"/>
              <a:t> </a:t>
            </a:r>
            <a:r>
              <a:rPr lang="ko-KR" altLang="en-US" dirty="0"/>
              <a:t>도입도 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A112432-6788-4C60-9D29-75115B3A8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4202298"/>
            <a:ext cx="900000" cy="900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EFBA0E-A417-47E1-8951-BC00FC6CF61B}"/>
              </a:ext>
            </a:extLst>
          </p:cNvPr>
          <p:cNvSpPr/>
          <p:nvPr/>
        </p:nvSpPr>
        <p:spPr>
          <a:xfrm>
            <a:off x="2728320" y="1669500"/>
            <a:ext cx="203493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b="1" dirty="0" err="1">
                <a:solidFill>
                  <a:srgbClr val="003738"/>
                </a:solidFill>
              </a:rPr>
              <a:t>샌드박스</a:t>
            </a:r>
            <a:r>
              <a:rPr lang="ko-KR" altLang="en-US" sz="1200" b="1" dirty="0">
                <a:solidFill>
                  <a:srgbClr val="003738"/>
                </a:solidFill>
              </a:rPr>
              <a:t> 진단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A45E05-CCC5-42D1-A25E-5C2E1DCB68DB}"/>
              </a:ext>
            </a:extLst>
          </p:cNvPr>
          <p:cNvSpPr/>
          <p:nvPr/>
        </p:nvSpPr>
        <p:spPr>
          <a:xfrm>
            <a:off x="5227455" y="1669500"/>
            <a:ext cx="5864230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>
                <a:solidFill>
                  <a:srgbClr val="003738"/>
                </a:solidFill>
              </a:rPr>
              <a:t>알려진 </a:t>
            </a:r>
            <a:r>
              <a:rPr lang="en-US" altLang="ko-KR" sz="1200" dirty="0">
                <a:solidFill>
                  <a:srgbClr val="003738"/>
                </a:solidFill>
              </a:rPr>
              <a:t>DB</a:t>
            </a:r>
            <a:r>
              <a:rPr lang="ko-KR" altLang="en-US" sz="1200" dirty="0">
                <a:solidFill>
                  <a:srgbClr val="003738"/>
                </a:solidFill>
              </a:rPr>
              <a:t>에 의존하는 패턴 매칭의 한계 극복을 위해 안전한 공간에서 </a:t>
            </a:r>
            <a:r>
              <a:rPr lang="en-US" altLang="ko-KR" sz="1200" dirty="0">
                <a:solidFill>
                  <a:srgbClr val="003738"/>
                </a:solidFill>
              </a:rPr>
              <a:t>VM</a:t>
            </a:r>
            <a:r>
              <a:rPr lang="ko-KR" altLang="en-US" sz="1200" dirty="0">
                <a:solidFill>
                  <a:srgbClr val="003738"/>
                </a:solidFill>
              </a:rPr>
              <a:t>을 실행하고 의심 파일 실제 실행 후 차단</a:t>
            </a:r>
            <a:r>
              <a:rPr lang="en-US" altLang="ko-KR" sz="1200" dirty="0">
                <a:solidFill>
                  <a:srgbClr val="003738"/>
                </a:solidFill>
              </a:rPr>
              <a:t>/</a:t>
            </a:r>
            <a:r>
              <a:rPr lang="ko-KR" altLang="en-US" sz="1200" dirty="0">
                <a:solidFill>
                  <a:srgbClr val="003738"/>
                </a:solidFill>
              </a:rPr>
              <a:t>허용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81DF04-873E-44BF-9D99-8F30209B662C}"/>
              </a:ext>
            </a:extLst>
          </p:cNvPr>
          <p:cNvSpPr/>
          <p:nvPr/>
        </p:nvSpPr>
        <p:spPr>
          <a:xfrm>
            <a:off x="2728320" y="4202298"/>
            <a:ext cx="203493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200" b="1" dirty="0">
                <a:solidFill>
                  <a:srgbClr val="003738"/>
                </a:solidFill>
              </a:rPr>
              <a:t>AI (</a:t>
            </a:r>
            <a:r>
              <a:rPr lang="ko-KR" altLang="en-US" sz="1200" b="1" dirty="0">
                <a:solidFill>
                  <a:srgbClr val="003738"/>
                </a:solidFill>
              </a:rPr>
              <a:t>인공지능</a:t>
            </a:r>
            <a:r>
              <a:rPr lang="en-US" altLang="ko-KR" sz="1200" b="1" dirty="0">
                <a:solidFill>
                  <a:srgbClr val="003738"/>
                </a:solidFill>
              </a:rPr>
              <a:t>) </a:t>
            </a:r>
            <a:r>
              <a:rPr lang="ko-KR" altLang="en-US" sz="1200" b="1" dirty="0">
                <a:solidFill>
                  <a:srgbClr val="003738"/>
                </a:solidFill>
              </a:rPr>
              <a:t>진단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B8A118-4A35-4F28-AB8A-DEC6C94ECA4E}"/>
              </a:ext>
            </a:extLst>
          </p:cNvPr>
          <p:cNvSpPr/>
          <p:nvPr/>
        </p:nvSpPr>
        <p:spPr>
          <a:xfrm>
            <a:off x="5227455" y="4202298"/>
            <a:ext cx="5864230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>
                <a:solidFill>
                  <a:srgbClr val="003738"/>
                </a:solidFill>
              </a:rPr>
              <a:t>마우스</a:t>
            </a:r>
            <a:r>
              <a:rPr lang="en-US" altLang="ko-KR" sz="1200" dirty="0">
                <a:solidFill>
                  <a:srgbClr val="003738"/>
                </a:solidFill>
              </a:rPr>
              <a:t>/</a:t>
            </a:r>
            <a:r>
              <a:rPr lang="ko-KR" altLang="en-US" sz="1200" dirty="0">
                <a:solidFill>
                  <a:srgbClr val="003738"/>
                </a:solidFill>
              </a:rPr>
              <a:t>키보드 움직임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접근 리소스 등 인공지능 기술을 통해 알려지지 않은 공격시도 차단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D3AFA7-B59C-44C1-8BF9-5D9C11513110}"/>
              </a:ext>
            </a:extLst>
          </p:cNvPr>
          <p:cNvSpPr/>
          <p:nvPr/>
        </p:nvSpPr>
        <p:spPr>
          <a:xfrm>
            <a:off x="2728320" y="5468696"/>
            <a:ext cx="203493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200" b="1" dirty="0">
                <a:solidFill>
                  <a:srgbClr val="003738"/>
                </a:solidFill>
              </a:rPr>
              <a:t>SIEM,</a:t>
            </a:r>
          </a:p>
          <a:p>
            <a:pPr algn="ctr" latinLnBrk="0"/>
            <a:r>
              <a:rPr lang="en-US" altLang="ko-KR" sz="1200" b="1" dirty="0">
                <a:solidFill>
                  <a:srgbClr val="003738"/>
                </a:solidFill>
              </a:rPr>
              <a:t>Security Information Event Management</a:t>
            </a:r>
            <a:endParaRPr lang="ko-KR" altLang="en-US" sz="1200" b="1" dirty="0">
              <a:solidFill>
                <a:srgbClr val="0037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971A64-5A16-4996-82B5-89B4C81F26EE}"/>
              </a:ext>
            </a:extLst>
          </p:cNvPr>
          <p:cNvSpPr/>
          <p:nvPr/>
        </p:nvSpPr>
        <p:spPr>
          <a:xfrm>
            <a:off x="5227455" y="5468696"/>
            <a:ext cx="5864230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>
                <a:solidFill>
                  <a:srgbClr val="003738"/>
                </a:solidFill>
              </a:rPr>
              <a:t>차세대 방화벽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 err="1">
                <a:solidFill>
                  <a:srgbClr val="003738"/>
                </a:solidFill>
              </a:rPr>
              <a:t>샌드박스</a:t>
            </a:r>
            <a:r>
              <a:rPr lang="en-US" altLang="ko-KR" sz="1200" dirty="0">
                <a:solidFill>
                  <a:srgbClr val="003738"/>
                </a:solidFill>
              </a:rPr>
              <a:t>, AI </a:t>
            </a:r>
            <a:r>
              <a:rPr lang="ko-KR" altLang="en-US" sz="1200" dirty="0">
                <a:solidFill>
                  <a:srgbClr val="003738"/>
                </a:solidFill>
              </a:rPr>
              <a:t>등의 고급기술 기반 모니터링 및 보안전문가의 </a:t>
            </a:r>
            <a:r>
              <a:rPr lang="en-US" altLang="ko-KR" sz="1200" dirty="0">
                <a:solidFill>
                  <a:srgbClr val="003738"/>
                </a:solidFill>
              </a:rPr>
              <a:t>2</a:t>
            </a:r>
            <a:r>
              <a:rPr lang="ko-KR" altLang="en-US" sz="1200" dirty="0">
                <a:solidFill>
                  <a:srgbClr val="003738"/>
                </a:solidFill>
              </a:rPr>
              <a:t>차 진단 후 차단</a:t>
            </a:r>
            <a:r>
              <a:rPr lang="en-US" altLang="ko-KR" sz="1200" dirty="0">
                <a:solidFill>
                  <a:srgbClr val="003738"/>
                </a:solidFill>
              </a:rPr>
              <a:t>/</a:t>
            </a:r>
            <a:r>
              <a:rPr lang="ko-KR" altLang="en-US" sz="1200" dirty="0">
                <a:solidFill>
                  <a:srgbClr val="003738"/>
                </a:solidFill>
              </a:rPr>
              <a:t>허용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703E8D5-9940-41B8-9BD7-0CAB93488780}"/>
              </a:ext>
            </a:extLst>
          </p:cNvPr>
          <p:cNvSpPr/>
          <p:nvPr/>
        </p:nvSpPr>
        <p:spPr>
          <a:xfrm>
            <a:off x="2728320" y="2935898"/>
            <a:ext cx="203493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b="1" dirty="0">
                <a:solidFill>
                  <a:srgbClr val="003738"/>
                </a:solidFill>
              </a:rPr>
              <a:t>네트워크 분리</a:t>
            </a:r>
            <a:r>
              <a:rPr lang="en-US" altLang="ko-KR" sz="1200" b="1" dirty="0">
                <a:solidFill>
                  <a:srgbClr val="003738"/>
                </a:solidFill>
              </a:rPr>
              <a:t>/</a:t>
            </a:r>
            <a:r>
              <a:rPr lang="ko-KR" altLang="en-US" sz="1200" b="1" dirty="0">
                <a:solidFill>
                  <a:srgbClr val="003738"/>
                </a:solidFill>
              </a:rPr>
              <a:t>분산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139219E-0044-4F6D-A32F-F3AE0B633F84}"/>
              </a:ext>
            </a:extLst>
          </p:cNvPr>
          <p:cNvSpPr/>
          <p:nvPr/>
        </p:nvSpPr>
        <p:spPr>
          <a:xfrm>
            <a:off x="5227455" y="2935898"/>
            <a:ext cx="5864230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>
                <a:solidFill>
                  <a:srgbClr val="003738"/>
                </a:solidFill>
              </a:rPr>
              <a:t>다수의 방화벽과 보안솔루션 도입으로 해킹시간을 지연함</a:t>
            </a:r>
            <a:r>
              <a:rPr lang="en-US" altLang="ko-KR" sz="1200" dirty="0">
                <a:solidFill>
                  <a:srgbClr val="003738"/>
                </a:solidFill>
              </a:rPr>
              <a:t>.</a:t>
            </a:r>
            <a:r>
              <a:rPr lang="ko-KR" altLang="en-US" sz="1200" dirty="0">
                <a:solidFill>
                  <a:srgbClr val="003738"/>
                </a:solidFill>
              </a:rPr>
              <a:t> </a:t>
            </a:r>
            <a:r>
              <a:rPr lang="en-US" altLang="ko-KR" sz="1200" dirty="0">
                <a:solidFill>
                  <a:srgbClr val="003738"/>
                </a:solidFill>
              </a:rPr>
              <a:t>ROI</a:t>
            </a:r>
            <a:r>
              <a:rPr lang="ko-KR" altLang="en-US" sz="1200" dirty="0">
                <a:solidFill>
                  <a:srgbClr val="003738"/>
                </a:solidFill>
              </a:rPr>
              <a:t>에 민감한 해커가 다른 쉬운 상대를 </a:t>
            </a:r>
            <a:r>
              <a:rPr lang="ko-KR" altLang="en-US" sz="1200" dirty="0" err="1">
                <a:solidFill>
                  <a:srgbClr val="003738"/>
                </a:solidFill>
              </a:rPr>
              <a:t>찾아나서도록</a:t>
            </a:r>
            <a:r>
              <a:rPr lang="ko-KR" altLang="en-US" sz="1200" dirty="0">
                <a:solidFill>
                  <a:srgbClr val="003738"/>
                </a:solidFill>
              </a:rPr>
              <a:t> 유도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60EAF5-FD82-43C0-A311-185A609D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41" y="2935898"/>
            <a:ext cx="1032184" cy="9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942201-E34B-4F6A-804B-9BD13D8FD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33" y="1710000"/>
            <a:ext cx="1350000" cy="9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7C640C-055B-47EC-A9E8-71488EA99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33" y="5468696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1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AE9CA9-AA77-43BE-9317-AD341F8E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사이버 공격 예방의 한계 </a:t>
            </a:r>
            <a:r>
              <a:rPr lang="en-US" altLang="ko-KR" dirty="0"/>
              <a:t>– 1/2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6042E8-EA9B-4781-9F19-8AC76FD503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해커들은 이러한 보안기술을 회피하거나 오히려 역이용하는 형태로 진화하고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039E8C5-C270-43FA-B4DA-BE3A76921A02}"/>
              </a:ext>
            </a:extLst>
          </p:cNvPr>
          <p:cNvSpPr/>
          <p:nvPr/>
        </p:nvSpPr>
        <p:spPr>
          <a:xfrm>
            <a:off x="668555" y="1736740"/>
            <a:ext cx="203493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b="1" dirty="0" err="1">
                <a:solidFill>
                  <a:srgbClr val="003738"/>
                </a:solidFill>
              </a:rPr>
              <a:t>샌드박스</a:t>
            </a:r>
            <a:r>
              <a:rPr lang="ko-KR" altLang="en-US" sz="1200" b="1" dirty="0">
                <a:solidFill>
                  <a:srgbClr val="003738"/>
                </a:solidFill>
              </a:rPr>
              <a:t> 진단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896DBB-3CD3-4CAE-BA68-91E8B1B15F33}"/>
              </a:ext>
            </a:extLst>
          </p:cNvPr>
          <p:cNvSpPr/>
          <p:nvPr/>
        </p:nvSpPr>
        <p:spPr>
          <a:xfrm>
            <a:off x="3464140" y="1736740"/>
            <a:ext cx="430371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 err="1">
                <a:solidFill>
                  <a:srgbClr val="003738"/>
                </a:solidFill>
              </a:rPr>
              <a:t>샌드박스</a:t>
            </a:r>
            <a:r>
              <a:rPr lang="ko-KR" altLang="en-US" sz="1200" dirty="0">
                <a:solidFill>
                  <a:srgbClr val="003738"/>
                </a:solidFill>
              </a:rPr>
              <a:t> 환경임을 인지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>
                <a:solidFill>
                  <a:srgbClr val="003738"/>
                </a:solidFill>
              </a:rPr>
              <a:t>의도한 공격 능력을 숨기면서 탐지를 회피하는 방법으로 진화  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191355-2731-48D8-891A-D1F5DB067357}"/>
              </a:ext>
            </a:extLst>
          </p:cNvPr>
          <p:cNvSpPr/>
          <p:nvPr/>
        </p:nvSpPr>
        <p:spPr>
          <a:xfrm>
            <a:off x="668555" y="4133002"/>
            <a:ext cx="203493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200" b="1" dirty="0">
                <a:solidFill>
                  <a:srgbClr val="003738"/>
                </a:solidFill>
              </a:rPr>
              <a:t>AI (</a:t>
            </a:r>
            <a:r>
              <a:rPr lang="ko-KR" altLang="en-US" sz="1200" b="1" dirty="0">
                <a:solidFill>
                  <a:srgbClr val="003738"/>
                </a:solidFill>
              </a:rPr>
              <a:t>인공지능</a:t>
            </a:r>
            <a:r>
              <a:rPr lang="en-US" altLang="ko-KR" sz="1200" b="1" dirty="0">
                <a:solidFill>
                  <a:srgbClr val="003738"/>
                </a:solidFill>
              </a:rPr>
              <a:t>) </a:t>
            </a:r>
            <a:r>
              <a:rPr lang="ko-KR" altLang="en-US" sz="1200" b="1" dirty="0">
                <a:solidFill>
                  <a:srgbClr val="003738"/>
                </a:solidFill>
              </a:rPr>
              <a:t>진단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D095B1-181C-4720-8581-532773A7AACF}"/>
              </a:ext>
            </a:extLst>
          </p:cNvPr>
          <p:cNvSpPr/>
          <p:nvPr/>
        </p:nvSpPr>
        <p:spPr>
          <a:xfrm>
            <a:off x="3464140" y="4133002"/>
            <a:ext cx="430371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>
                <a:solidFill>
                  <a:srgbClr val="003738"/>
                </a:solidFill>
              </a:rPr>
              <a:t>인공지능 방어를 무력화하거나 오히려 인공지능 기술을 적용한 사이버 공격으로 진화 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D40697-EE31-47BD-9BB6-E087B1E17522}"/>
              </a:ext>
            </a:extLst>
          </p:cNvPr>
          <p:cNvSpPr/>
          <p:nvPr/>
        </p:nvSpPr>
        <p:spPr>
          <a:xfrm>
            <a:off x="668555" y="5331134"/>
            <a:ext cx="203493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en-US" altLang="ko-KR" sz="1200" b="1" dirty="0">
                <a:solidFill>
                  <a:srgbClr val="003738"/>
                </a:solidFill>
              </a:rPr>
              <a:t>SIEM(</a:t>
            </a:r>
            <a:r>
              <a:rPr lang="ko-KR" altLang="en-US" sz="1200" b="1" dirty="0">
                <a:solidFill>
                  <a:srgbClr val="003738"/>
                </a:solidFill>
              </a:rPr>
              <a:t>심</a:t>
            </a:r>
            <a:r>
              <a:rPr lang="en-US" altLang="ko-KR" sz="1200" b="1" dirty="0">
                <a:solidFill>
                  <a:srgbClr val="003738"/>
                </a:solidFill>
              </a:rPr>
              <a:t>)</a:t>
            </a:r>
          </a:p>
          <a:p>
            <a:pPr algn="ctr" latinLnBrk="0"/>
            <a:r>
              <a:rPr lang="en-US" altLang="ko-KR" sz="1200" b="1" dirty="0">
                <a:solidFill>
                  <a:srgbClr val="003738"/>
                </a:solidFill>
              </a:rPr>
              <a:t>Security Information Event Management</a:t>
            </a:r>
            <a:endParaRPr lang="ko-KR" altLang="en-US" sz="1200" b="1" dirty="0">
              <a:solidFill>
                <a:srgbClr val="003738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36D923-CFAA-4143-B5E5-3B1E5CEFCF6C}"/>
              </a:ext>
            </a:extLst>
          </p:cNvPr>
          <p:cNvSpPr/>
          <p:nvPr/>
        </p:nvSpPr>
        <p:spPr>
          <a:xfrm>
            <a:off x="3464140" y="5331134"/>
            <a:ext cx="430371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>
                <a:solidFill>
                  <a:srgbClr val="003738"/>
                </a:solidFill>
              </a:rPr>
              <a:t>의심</a:t>
            </a:r>
            <a:r>
              <a:rPr lang="en-US" altLang="ko-KR" sz="1200" dirty="0">
                <a:solidFill>
                  <a:srgbClr val="003738"/>
                </a:solidFill>
              </a:rPr>
              <a:t> </a:t>
            </a:r>
            <a:r>
              <a:rPr lang="ko-KR" altLang="en-US" sz="1200" dirty="0">
                <a:solidFill>
                  <a:srgbClr val="003738"/>
                </a:solidFill>
              </a:rPr>
              <a:t>파일 또는 위협이 탐지되어도 보안 담당자가 한번 허용하면 그 이후부터 계속 허용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09AE6-EA13-413E-A988-8598ED7EA0C6}"/>
              </a:ext>
            </a:extLst>
          </p:cNvPr>
          <p:cNvSpPr/>
          <p:nvPr/>
        </p:nvSpPr>
        <p:spPr>
          <a:xfrm>
            <a:off x="668555" y="2934870"/>
            <a:ext cx="2034934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b="1" dirty="0">
                <a:solidFill>
                  <a:srgbClr val="003738"/>
                </a:solidFill>
              </a:rPr>
              <a:t>네트워크 분리와 분산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A45940-28E8-4C04-BA24-2CFDA4C756E9}"/>
              </a:ext>
            </a:extLst>
          </p:cNvPr>
          <p:cNvSpPr/>
          <p:nvPr/>
        </p:nvSpPr>
        <p:spPr>
          <a:xfrm>
            <a:off x="3464140" y="2934870"/>
            <a:ext cx="4303716" cy="90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200" dirty="0">
                <a:solidFill>
                  <a:srgbClr val="003738"/>
                </a:solidFill>
              </a:rPr>
              <a:t>금전적인 목적과 관계없이 국가나 정보기관의 </a:t>
            </a:r>
            <a:r>
              <a:rPr lang="ko-KR" altLang="en-US" sz="1200" dirty="0" err="1">
                <a:solidFill>
                  <a:srgbClr val="003738"/>
                </a:solidFill>
              </a:rPr>
              <a:t>지원하에</a:t>
            </a:r>
            <a:r>
              <a:rPr lang="ko-KR" altLang="en-US" sz="1200" dirty="0">
                <a:solidFill>
                  <a:srgbClr val="003738"/>
                </a:solidFill>
              </a:rPr>
              <a:t> 적대국가의 기업을 대상으로 지속적 공격이 가능한 해커에게는 효과미비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52BB26E-1450-4F8E-9892-91E4DF88469D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703489" y="2186740"/>
            <a:ext cx="760651" cy="0"/>
          </a:xfrm>
          <a:prstGeom prst="straightConnector1">
            <a:avLst/>
          </a:prstGeom>
          <a:ln w="57150">
            <a:solidFill>
              <a:srgbClr val="005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57CC061-E5E6-4B8E-999F-3D696E9E3E68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2703489" y="3384870"/>
            <a:ext cx="760651" cy="0"/>
          </a:xfrm>
          <a:prstGeom prst="straightConnector1">
            <a:avLst/>
          </a:prstGeom>
          <a:ln w="57150">
            <a:solidFill>
              <a:srgbClr val="005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B1832BA-B70C-450B-AC41-0EE528674A0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703489" y="4583002"/>
            <a:ext cx="760651" cy="0"/>
          </a:xfrm>
          <a:prstGeom prst="straightConnector1">
            <a:avLst/>
          </a:prstGeom>
          <a:ln w="57150">
            <a:solidFill>
              <a:srgbClr val="005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280BA34-565D-4425-B46A-160B2A586EC3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703489" y="5781134"/>
            <a:ext cx="760651" cy="0"/>
          </a:xfrm>
          <a:prstGeom prst="straightConnector1">
            <a:avLst/>
          </a:prstGeom>
          <a:ln w="57150">
            <a:solidFill>
              <a:srgbClr val="005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7D1CABB4-CC7A-49A1-AD18-CB15D84D5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101" y="1757955"/>
            <a:ext cx="3600000" cy="193408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556A1F3-B79A-475F-B836-4902C5D6C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101" y="4133002"/>
            <a:ext cx="3600000" cy="20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55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6DD5CD-25DB-46AD-8B44-3BF15707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사이버 공격 예방의 한계 </a:t>
            </a:r>
            <a:r>
              <a:rPr lang="en-US" altLang="ko-KR" dirty="0"/>
              <a:t>– 2/2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D168F1-BEF1-4D56-86BC-5B103C92A5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보안시장은 계속 성장하고 있지만 사이버공격 피해 사례 또한 가파르게 증가하고 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보안솔루션에 대한 기업들의 투자는 늘고 있음에도 불구하고 피해예방은 어렵다는 것을 보여주고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2" name="Picture 4" descr="Technavio has announced its latest market research report titled Government Cyber Security Market in US 2020-2024 (Graphic: Business Wire)">
            <a:extLst>
              <a:ext uri="{FF2B5EF4-FFF2-40B4-BE49-F238E27FC236}">
                <a16:creationId xmlns:a16="http://schemas.microsoft.com/office/drawing/2014/main" id="{266E1D38-083D-40C4-A071-2A6FBD29D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55" y="3096381"/>
            <a:ext cx="5994601" cy="33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8359405-F480-49CC-9319-0113DB9F9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541" y="1976050"/>
            <a:ext cx="6016804" cy="33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30E8E68-C565-4605-94F4-9F08FF86168E}"/>
              </a:ext>
            </a:extLst>
          </p:cNvPr>
          <p:cNvSpPr/>
          <p:nvPr/>
        </p:nvSpPr>
        <p:spPr>
          <a:xfrm>
            <a:off x="2346690" y="2557083"/>
            <a:ext cx="2233402" cy="380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보안시장의 성장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9EFC87-B1A6-471A-A94A-95A0DBF9738F}"/>
              </a:ext>
            </a:extLst>
          </p:cNvPr>
          <p:cNvSpPr/>
          <p:nvPr/>
        </p:nvSpPr>
        <p:spPr>
          <a:xfrm>
            <a:off x="6993242" y="1529866"/>
            <a:ext cx="2233402" cy="380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증가하는 피해사례</a:t>
            </a:r>
          </a:p>
        </p:txBody>
      </p:sp>
    </p:spTree>
    <p:extLst>
      <p:ext uri="{BB962C8B-B14F-4D97-AF65-F5344CB8AC3E}">
        <p14:creationId xmlns:p14="http://schemas.microsoft.com/office/powerpoint/2010/main" val="249825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A31E7-1484-4C57-8AB2-7C3B6697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Veritas</a:t>
            </a:r>
            <a:r>
              <a:rPr lang="ko-KR" altLang="en-US" dirty="0"/>
              <a:t> 취약점</a:t>
            </a:r>
            <a:r>
              <a:rPr lang="en-US" altLang="ko-KR" dirty="0"/>
              <a:t>, </a:t>
            </a:r>
            <a:r>
              <a:rPr lang="en-US" altLang="ko-KR" dirty="0" err="1"/>
              <a:t>Netbackup</a:t>
            </a:r>
            <a:r>
              <a:rPr lang="ko-KR" altLang="en-US" dirty="0"/>
              <a:t> </a:t>
            </a:r>
            <a:r>
              <a:rPr lang="en-US" altLang="ko-KR" dirty="0"/>
              <a:t>– 1/5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11BC0CB-63D2-406F-B642-3B60CDBB35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베리타스</a:t>
            </a:r>
            <a:r>
              <a:rPr lang="ko-KR" altLang="en-US" dirty="0"/>
              <a:t> 넷백업은 사이버 공격자에게 관리자 권한이 탈취될 수 있는 보안상 심각한 취약점이 다수 존재하며 그 방법은 인터넷에 다수 공개되어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984419-CC76-4804-81F8-21541C4A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51" y="1663065"/>
            <a:ext cx="9000000" cy="465291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444576-2509-47EB-B002-2004A27BC67D}"/>
              </a:ext>
            </a:extLst>
          </p:cNvPr>
          <p:cNvSpPr/>
          <p:nvPr/>
        </p:nvSpPr>
        <p:spPr>
          <a:xfrm>
            <a:off x="3621530" y="3881521"/>
            <a:ext cx="1080961" cy="216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A0DBD9-341A-498D-9605-8A8078F86484}"/>
              </a:ext>
            </a:extLst>
          </p:cNvPr>
          <p:cNvSpPr/>
          <p:nvPr/>
        </p:nvSpPr>
        <p:spPr>
          <a:xfrm>
            <a:off x="2939431" y="4943858"/>
            <a:ext cx="1800000" cy="216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DFEB93-E2C0-48EF-A0D1-EC3E04CE39A8}"/>
              </a:ext>
            </a:extLst>
          </p:cNvPr>
          <p:cNvSpPr/>
          <p:nvPr/>
        </p:nvSpPr>
        <p:spPr>
          <a:xfrm>
            <a:off x="4743140" y="4345150"/>
            <a:ext cx="2736000" cy="216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7A6BB7-421A-4693-AAE3-29519FF6AD88}"/>
              </a:ext>
            </a:extLst>
          </p:cNvPr>
          <p:cNvSpPr/>
          <p:nvPr/>
        </p:nvSpPr>
        <p:spPr>
          <a:xfrm>
            <a:off x="3621530" y="5200318"/>
            <a:ext cx="1080961" cy="216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F5BFC-5E8A-4122-A4A3-886F35C7905C}"/>
              </a:ext>
            </a:extLst>
          </p:cNvPr>
          <p:cNvSpPr/>
          <p:nvPr/>
        </p:nvSpPr>
        <p:spPr>
          <a:xfrm>
            <a:off x="4968368" y="5703263"/>
            <a:ext cx="2736000" cy="216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설명선: 선 2">
            <a:extLst>
              <a:ext uri="{FF2B5EF4-FFF2-40B4-BE49-F238E27FC236}">
                <a16:creationId xmlns:a16="http://schemas.microsoft.com/office/drawing/2014/main" id="{15E4471F-FD52-410D-830E-53C2FCB7A43B}"/>
              </a:ext>
            </a:extLst>
          </p:cNvPr>
          <p:cNvSpPr/>
          <p:nvPr/>
        </p:nvSpPr>
        <p:spPr>
          <a:xfrm>
            <a:off x="10610408" y="2978443"/>
            <a:ext cx="1221898" cy="3439115"/>
          </a:xfrm>
          <a:prstGeom prst="borderCallout1">
            <a:avLst>
              <a:gd name="adj1" fmla="val 18750"/>
              <a:gd name="adj2" fmla="val -8333"/>
              <a:gd name="adj3" fmla="val 29453"/>
              <a:gd name="adj4" fmla="val -37671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chemeClr val="tx1"/>
                </a:solidFill>
              </a:rPr>
              <a:t>보안상 심각한 취약점으로 분류됨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 latinLnBrk="0"/>
            <a:endParaRPr lang="en-US" altLang="ko-KR" sz="1200" dirty="0">
              <a:solidFill>
                <a:schemeClr val="tx1"/>
              </a:solidFill>
            </a:endParaRPr>
          </a:p>
          <a:p>
            <a:pPr algn="ctr" latinLnBrk="0"/>
            <a:r>
              <a:rPr lang="ko-KR" altLang="en-US" sz="1200" dirty="0" err="1">
                <a:solidFill>
                  <a:schemeClr val="tx1"/>
                </a:solidFill>
              </a:rPr>
              <a:t>베리타스</a:t>
            </a:r>
            <a:r>
              <a:rPr lang="ko-KR" altLang="en-US" sz="1200" dirty="0">
                <a:solidFill>
                  <a:schemeClr val="tx1"/>
                </a:solidFill>
              </a:rPr>
              <a:t> 공격 스크립트 샘플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 latinLnBrk="0"/>
            <a:r>
              <a:rPr lang="fr-FR" altLang="ko-KR" sz="1200" dirty="0">
                <a:hlinkClick r:id="rId3"/>
              </a:rPr>
              <a:t>Veritas NetBackup - Remote Command Execution (Metasploit) - Multiple remote Exploit (exploit-db.com)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5175-AE42-41D4-BC5C-074966D6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9F139-E13F-4439-8EFD-3088CF68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E641B4-6798-41E6-AF20-3B232537C03A}"/>
              </a:ext>
            </a:extLst>
          </p:cNvPr>
          <p:cNvSpPr/>
          <p:nvPr/>
        </p:nvSpPr>
        <p:spPr>
          <a:xfrm>
            <a:off x="3846742" y="2493309"/>
            <a:ext cx="467919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3520E46C-6064-48B0-B01F-8DDB49BED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439520"/>
            <a:ext cx="5611519" cy="23853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하이브리드 클라우드 환경의 최적 솔루션 빔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인프라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환경별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사이버 공격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어플라이언스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취약점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기능별 비교 요약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1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A31E7-1484-4C57-8AB2-7C3B6697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Veritas</a:t>
            </a:r>
            <a:r>
              <a:rPr lang="ko-KR" altLang="en-US" dirty="0"/>
              <a:t> 취약점</a:t>
            </a:r>
            <a:r>
              <a:rPr lang="en-US" altLang="ko-KR" dirty="0"/>
              <a:t>, </a:t>
            </a:r>
            <a:r>
              <a:rPr lang="en-US" altLang="ko-KR" dirty="0" err="1"/>
              <a:t>Netbackup</a:t>
            </a:r>
            <a:r>
              <a:rPr lang="ko-KR" altLang="en-US" dirty="0"/>
              <a:t> </a:t>
            </a:r>
            <a:r>
              <a:rPr lang="en-US" altLang="ko-KR" dirty="0"/>
              <a:t>– 2/5</a:t>
            </a:r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011BC0CB-63D2-406F-B642-3B60CDBB35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VERITAS</a:t>
            </a:r>
            <a:r>
              <a:rPr lang="ko-KR" altLang="en-US" dirty="0"/>
              <a:t>는 </a:t>
            </a:r>
            <a:r>
              <a:rPr lang="en-US" altLang="ko-KR" dirty="0"/>
              <a:t>Veeam</a:t>
            </a:r>
            <a:r>
              <a:rPr lang="ko-KR" altLang="en-US" dirty="0"/>
              <a:t>보다 </a:t>
            </a:r>
            <a:r>
              <a:rPr lang="en-US" altLang="ko-KR" dirty="0"/>
              <a:t>4.5</a:t>
            </a:r>
            <a:r>
              <a:rPr lang="ko-KR" altLang="en-US" dirty="0"/>
              <a:t>배의 보안 취약점 더 많습니다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VERITAS</a:t>
            </a:r>
            <a:r>
              <a:rPr lang="ko-KR" altLang="en-US" dirty="0"/>
              <a:t>는 </a:t>
            </a:r>
            <a:r>
              <a:rPr lang="en-US" altLang="ko-KR" dirty="0"/>
              <a:t>CVEDETAIL </a:t>
            </a:r>
            <a:r>
              <a:rPr lang="ko-KR" altLang="en-US" dirty="0"/>
              <a:t>기준으로 </a:t>
            </a:r>
            <a:r>
              <a:rPr lang="en-US" altLang="ko-KR" dirty="0"/>
              <a:t>44</a:t>
            </a:r>
            <a:r>
              <a:rPr lang="ko-KR" altLang="en-US" dirty="0"/>
              <a:t>개의 취약점을 가지고 있는 반면</a:t>
            </a:r>
            <a:r>
              <a:rPr lang="en-US" altLang="ko-KR" dirty="0"/>
              <a:t>, Veeam</a:t>
            </a:r>
            <a:r>
              <a:rPr lang="ko-KR" altLang="en-US" dirty="0"/>
              <a:t>은 </a:t>
            </a:r>
            <a:r>
              <a:rPr lang="en-US" altLang="ko-KR" dirty="0"/>
              <a:t>8</a:t>
            </a:r>
            <a:r>
              <a:rPr lang="ko-KR" altLang="en-US" dirty="0"/>
              <a:t>개만 확인됩니다</a:t>
            </a:r>
            <a:r>
              <a:rPr lang="en-US" altLang="ko-KR" dirty="0"/>
              <a:t>.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E093B7F-A97E-443A-AD8C-4CB5BC8B5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775" y="1312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6CEFAC-ECFA-48B1-AEE6-99E29DEED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96" y="1770063"/>
            <a:ext cx="4376379" cy="4547937"/>
          </a:xfrm>
          <a:prstGeom prst="rect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2F111E3D-4C71-4DA4-8715-3CCF5161CFA4}"/>
              </a:ext>
            </a:extLst>
          </p:cNvPr>
          <p:cNvSpPr txBox="1">
            <a:spLocks/>
          </p:cNvSpPr>
          <p:nvPr/>
        </p:nvSpPr>
        <p:spPr>
          <a:xfrm>
            <a:off x="338496" y="6295587"/>
            <a:ext cx="4944178" cy="5272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URL 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hlinkClick r:id="rId3"/>
              </a:rPr>
              <a:t>https://cve.mitre.org/cgi-bin/cvekey.cgi?keyword=netbackup+appliance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599A322-0C91-4D3A-AA7C-291FA5DFF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526" y="1770062"/>
            <a:ext cx="4376379" cy="454793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A08EB1C9-6BFD-4AF3-B034-F79F9C00960B}"/>
              </a:ext>
            </a:extLst>
          </p:cNvPr>
          <p:cNvSpPr txBox="1">
            <a:spLocks/>
          </p:cNvSpPr>
          <p:nvPr/>
        </p:nvSpPr>
        <p:spPr>
          <a:xfrm>
            <a:off x="4837472" y="6306793"/>
            <a:ext cx="4944178" cy="5272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URL 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hlinkClick r:id="rId5"/>
              </a:rPr>
              <a:t>https://www.cvedetails.com/vulnerability-list/vendor_id-1884/Veritas.html</a:t>
            </a: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57BBCD-27B8-40FD-8273-20090974E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627" y="1770062"/>
            <a:ext cx="2486922" cy="471646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4D0C757-F7E2-4A46-982D-A2306A0BA75A}"/>
              </a:ext>
            </a:extLst>
          </p:cNvPr>
          <p:cNvSpPr/>
          <p:nvPr/>
        </p:nvSpPr>
        <p:spPr>
          <a:xfrm>
            <a:off x="9477577" y="6317999"/>
            <a:ext cx="2486922" cy="16852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145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69B4A-327A-4EC9-862B-ACE5123C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Veritas</a:t>
            </a:r>
            <a:r>
              <a:rPr lang="ko-KR" altLang="en-US" dirty="0"/>
              <a:t> 취약점</a:t>
            </a:r>
            <a:r>
              <a:rPr lang="en-US" altLang="ko-KR" dirty="0"/>
              <a:t>, </a:t>
            </a:r>
            <a:r>
              <a:rPr lang="en-US" altLang="ko-KR" dirty="0" err="1"/>
              <a:t>Netbackup</a:t>
            </a:r>
            <a:r>
              <a:rPr lang="ko-KR" altLang="en-US" dirty="0"/>
              <a:t> </a:t>
            </a:r>
            <a:r>
              <a:rPr lang="en-US" altLang="ko-KR" dirty="0"/>
              <a:t>– 3/5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AFDA9-40DD-4AC5-A2EF-85FBDA6907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랜섬웨어 공격에 의해 </a:t>
            </a:r>
            <a:r>
              <a:rPr lang="ko-KR" altLang="en-US" dirty="0" err="1"/>
              <a:t>베리타스</a:t>
            </a:r>
            <a:r>
              <a:rPr lang="ko-KR" altLang="en-US" dirty="0"/>
              <a:t> 넷백업의 백업 데이터가 삭제되는 사례는 국내외에서 항시 발생하고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A65E56-0E75-4C4E-957A-71437A3C0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42" y="2199123"/>
            <a:ext cx="10516511" cy="30909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07D8A3-DC58-4CE6-BA40-B8E1D53C6332}"/>
              </a:ext>
            </a:extLst>
          </p:cNvPr>
          <p:cNvSpPr/>
          <p:nvPr/>
        </p:nvSpPr>
        <p:spPr>
          <a:xfrm>
            <a:off x="786950" y="3827161"/>
            <a:ext cx="920469" cy="21600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E6106F-CA35-4444-838D-17C1C38BD7E8}"/>
              </a:ext>
            </a:extLst>
          </p:cNvPr>
          <p:cNvSpPr/>
          <p:nvPr/>
        </p:nvSpPr>
        <p:spPr>
          <a:xfrm>
            <a:off x="5128256" y="4752800"/>
            <a:ext cx="1685237" cy="40183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0544DA-F6C7-4232-8BEF-EC0D4C633120}"/>
              </a:ext>
            </a:extLst>
          </p:cNvPr>
          <p:cNvSpPr/>
          <p:nvPr/>
        </p:nvSpPr>
        <p:spPr>
          <a:xfrm>
            <a:off x="5253381" y="4215537"/>
            <a:ext cx="5387646" cy="401830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설명선: 선 11">
            <a:extLst>
              <a:ext uri="{FF2B5EF4-FFF2-40B4-BE49-F238E27FC236}">
                <a16:creationId xmlns:a16="http://schemas.microsoft.com/office/drawing/2014/main" id="{88A15C52-56DA-4441-9DEA-BB558B1772FE}"/>
              </a:ext>
            </a:extLst>
          </p:cNvPr>
          <p:cNvSpPr/>
          <p:nvPr/>
        </p:nvSpPr>
        <p:spPr>
          <a:xfrm>
            <a:off x="2646094" y="5648240"/>
            <a:ext cx="6117579" cy="849225"/>
          </a:xfrm>
          <a:prstGeom prst="borderCallout1">
            <a:avLst>
              <a:gd name="adj1" fmla="val -13648"/>
              <a:gd name="adj2" fmla="val 51455"/>
              <a:gd name="adj3" fmla="val -57259"/>
              <a:gd name="adj4" fmla="val 5386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200" dirty="0" err="1">
                <a:solidFill>
                  <a:schemeClr val="tx1"/>
                </a:solidFill>
              </a:rPr>
              <a:t>Cring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랜섬웨어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베리타스</a:t>
            </a:r>
            <a:r>
              <a:rPr lang="ko-KR" altLang="en-US" sz="1200" dirty="0">
                <a:solidFill>
                  <a:schemeClr val="tx1"/>
                </a:solidFill>
              </a:rPr>
              <a:t> 넷백업의 백업데이터 삭제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48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A878E-3C89-4862-A629-7D0A57B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Veritas</a:t>
            </a:r>
            <a:r>
              <a:rPr lang="ko-KR" altLang="en-US" dirty="0"/>
              <a:t> 취약점</a:t>
            </a:r>
            <a:r>
              <a:rPr lang="en-US" altLang="ko-KR" dirty="0"/>
              <a:t>, </a:t>
            </a:r>
            <a:r>
              <a:rPr lang="en-US" altLang="ko-KR" dirty="0" err="1"/>
              <a:t>Backupexec</a:t>
            </a:r>
            <a:r>
              <a:rPr lang="en-US" altLang="ko-KR" dirty="0"/>
              <a:t> – 4/5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4D652-6DFB-4085-8AFB-E2F0386B8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베리타스</a:t>
            </a:r>
            <a:r>
              <a:rPr lang="ko-KR" altLang="en-US" dirty="0"/>
              <a:t> </a:t>
            </a:r>
            <a:r>
              <a:rPr lang="ko-KR" altLang="en-US" dirty="0" err="1"/>
              <a:t>넷백업뿐만이</a:t>
            </a:r>
            <a:r>
              <a:rPr lang="ko-KR" altLang="en-US" dirty="0"/>
              <a:t> 아니라 백업 </a:t>
            </a:r>
            <a:r>
              <a:rPr lang="ko-KR" altLang="en-US" dirty="0" err="1"/>
              <a:t>이그젝</a:t>
            </a:r>
            <a:r>
              <a:rPr lang="ko-KR" altLang="en-US" dirty="0"/>
              <a:t> 또한 보안상 심각한 취약점이 여럿 존재하며 사이버 공격의 쉬운 타겟이 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E445E8D-01C4-41FC-B4AC-CCFC478B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02" y="1834942"/>
            <a:ext cx="10800000" cy="42445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63BB71-3206-4D38-B2DE-54F172E2053E}"/>
              </a:ext>
            </a:extLst>
          </p:cNvPr>
          <p:cNvSpPr/>
          <p:nvPr/>
        </p:nvSpPr>
        <p:spPr>
          <a:xfrm>
            <a:off x="3044255" y="2207857"/>
            <a:ext cx="1260000" cy="283634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77E3052-F437-42A7-8E5A-268F3C9916C4}"/>
              </a:ext>
            </a:extLst>
          </p:cNvPr>
          <p:cNvSpPr/>
          <p:nvPr/>
        </p:nvSpPr>
        <p:spPr>
          <a:xfrm>
            <a:off x="3158670" y="3581775"/>
            <a:ext cx="1260000" cy="283634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4B2C7B-F4B6-4775-991D-F5217EE79F7A}"/>
              </a:ext>
            </a:extLst>
          </p:cNvPr>
          <p:cNvSpPr/>
          <p:nvPr/>
        </p:nvSpPr>
        <p:spPr>
          <a:xfrm>
            <a:off x="3044254" y="4597163"/>
            <a:ext cx="1260000" cy="283634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81D25A-812F-4CFE-8A16-393408720954}"/>
              </a:ext>
            </a:extLst>
          </p:cNvPr>
          <p:cNvSpPr/>
          <p:nvPr/>
        </p:nvSpPr>
        <p:spPr>
          <a:xfrm>
            <a:off x="9823730" y="1755972"/>
            <a:ext cx="1610315" cy="35038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937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3A878E-3C89-4862-A629-7D0A57B4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Veritas</a:t>
            </a:r>
            <a:r>
              <a:rPr lang="ko-KR" altLang="en-US" dirty="0"/>
              <a:t> 취약점</a:t>
            </a:r>
            <a:r>
              <a:rPr lang="en-US" altLang="ko-KR" dirty="0"/>
              <a:t>, System Recovery</a:t>
            </a:r>
            <a:r>
              <a:rPr lang="ko-KR" altLang="en-US" dirty="0"/>
              <a:t> </a:t>
            </a:r>
            <a:r>
              <a:rPr lang="en-US" altLang="ko-KR" dirty="0"/>
              <a:t>– 5/5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04D652-6DFB-4085-8AFB-E2F0386B8B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베리타스</a:t>
            </a:r>
            <a:r>
              <a:rPr lang="ko-KR" altLang="en-US" dirty="0"/>
              <a:t> 시스템 리커버리도 마찬가지로 많은 취약점이 있으며 사이버공격자들에게 쉽게 </a:t>
            </a:r>
            <a:r>
              <a:rPr lang="ko-KR" altLang="en-US" dirty="0" err="1"/>
              <a:t>공격당할수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CD8CDE-5FA4-4276-BFBA-2D790D659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0000"/>
            <a:ext cx="10800000" cy="466854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615A53-91F8-4E7B-A27E-D7425EFC8FD8}"/>
              </a:ext>
            </a:extLst>
          </p:cNvPr>
          <p:cNvSpPr/>
          <p:nvPr/>
        </p:nvSpPr>
        <p:spPr>
          <a:xfrm>
            <a:off x="2330506" y="2499085"/>
            <a:ext cx="1488936" cy="325035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27B82E-1C61-4183-994E-1F53A23B4810}"/>
              </a:ext>
            </a:extLst>
          </p:cNvPr>
          <p:cNvSpPr/>
          <p:nvPr/>
        </p:nvSpPr>
        <p:spPr>
          <a:xfrm>
            <a:off x="9094099" y="2937409"/>
            <a:ext cx="1488936" cy="491591"/>
          </a:xfrm>
          <a:prstGeom prst="rect">
            <a:avLst/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44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C388D-06A3-4779-8E98-3F4B1D46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사이버공격에 대한 가장 확실한 보호 </a:t>
            </a:r>
            <a:r>
              <a:rPr lang="en-US" altLang="ko-KR" dirty="0"/>
              <a:t>by Veeam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645351E-6255-4E58-A892-DE0B8E7C46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Cisco, Get comfortable with software. It’s here to stay, </a:t>
            </a:r>
            <a:r>
              <a:rPr lang="en-US" altLang="ko-KR" dirty="0">
                <a:hlinkClick r:id="rId3"/>
              </a:rPr>
              <a:t>https://www.networkworld.com/article/3198474/cisco-to-network-engineers-get-comfortable-with-software-it-s-here-to-stay.html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Cyber War, </a:t>
            </a:r>
            <a:r>
              <a:rPr lang="en-US" altLang="ko-KR" dirty="0" err="1"/>
              <a:t>TedxStanford</a:t>
            </a:r>
            <a:r>
              <a:rPr lang="en-US" altLang="ko-KR" dirty="0"/>
              <a:t>, </a:t>
            </a:r>
            <a:r>
              <a:rPr lang="en-US" altLang="ko-KR" dirty="0">
                <a:hlinkClick r:id="rId4"/>
              </a:rPr>
              <a:t>https://www.youtube.com/watch?v=JSWPoeBLFyQ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Robert Mueller, </a:t>
            </a:r>
            <a:r>
              <a:rPr lang="en-US" altLang="ko-KR" dirty="0">
                <a:hlinkClick r:id="rId5"/>
              </a:rPr>
              <a:t>FBI — Combating Threats in the Cyber World: Outsmarting Terrorists, Hackers, and Spies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미증권거래위원회</a:t>
            </a:r>
            <a:r>
              <a:rPr lang="en-US" altLang="ko-KR" dirty="0"/>
              <a:t>(SEC), </a:t>
            </a:r>
            <a:r>
              <a:rPr lang="ko-KR" altLang="en-US" dirty="0"/>
              <a:t>미 금융산업규제기구</a:t>
            </a:r>
            <a:r>
              <a:rPr lang="en-US" altLang="ko-KR" dirty="0"/>
              <a:t>(FINRA), </a:t>
            </a:r>
            <a:r>
              <a:rPr lang="ko-KR" altLang="en-US" dirty="0"/>
              <a:t>미 선물상품위원회</a:t>
            </a:r>
            <a:r>
              <a:rPr lang="en-US" altLang="ko-KR" dirty="0"/>
              <a:t>(CFTC)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대 금융기관 보안 인증 획득</a:t>
            </a:r>
            <a:r>
              <a:rPr lang="en-US" altLang="ko-KR" dirty="0"/>
              <a:t>, </a:t>
            </a:r>
            <a:r>
              <a:rPr lang="en-US" altLang="ko-KR" dirty="0">
                <a:hlinkClick r:id="rId6"/>
              </a:rPr>
              <a:t>Security-enabled backup capabilities (veeam.com)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D1BEC83-796F-4223-B36C-707CC75476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많은 전문가들이 </a:t>
            </a:r>
            <a:r>
              <a:rPr lang="en-US" altLang="ko-KR" dirty="0"/>
              <a:t>100% </a:t>
            </a:r>
            <a:r>
              <a:rPr lang="ko-KR" altLang="en-US" dirty="0"/>
              <a:t>예방은 불가능 하다고 합니다</a:t>
            </a:r>
            <a:r>
              <a:rPr lang="en-US" altLang="ko-KR" dirty="0"/>
              <a:t>. </a:t>
            </a:r>
            <a:r>
              <a:rPr lang="ko-KR" altLang="en-US" dirty="0"/>
              <a:t>우리 기업도 해킹 당할 수 있다는 것을 인정하고 해킹사고가 발생 </a:t>
            </a:r>
            <a:r>
              <a:rPr lang="ko-KR" altLang="en-US" dirty="0" err="1"/>
              <a:t>했을때</a:t>
            </a:r>
            <a:r>
              <a:rPr lang="ko-KR" altLang="en-US" dirty="0"/>
              <a:t> 가장 중요한 데이터는 온전하게 보호할 수 있는 변경불가 백업의 도입이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" name="Picture 4" descr="Image result for Susie Wee devnet create">
            <a:extLst>
              <a:ext uri="{FF2B5EF4-FFF2-40B4-BE49-F238E27FC236}">
                <a16:creationId xmlns:a16="http://schemas.microsoft.com/office/drawing/2014/main" id="{75377FAE-32BE-4515-BE2E-E01B6A4EA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239928"/>
            <a:ext cx="224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627B2C48-2824-4A93-8419-A3C3D46847E7}"/>
              </a:ext>
            </a:extLst>
          </p:cNvPr>
          <p:cNvSpPr/>
          <p:nvPr/>
        </p:nvSpPr>
        <p:spPr>
          <a:xfrm>
            <a:off x="215900" y="1914960"/>
            <a:ext cx="2160000" cy="1800000"/>
          </a:xfrm>
          <a:prstGeom prst="wedgeRectCallout">
            <a:avLst>
              <a:gd name="adj1" fmla="val -24236"/>
              <a:gd name="adj2" fmla="val 75163"/>
            </a:avLst>
          </a:pr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88000" rtlCol="0" anchor="t"/>
          <a:lstStyle/>
          <a:p>
            <a:pPr latinLnBrk="0">
              <a:spcAft>
                <a:spcPts val="40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해마다 년간 </a:t>
            </a:r>
            <a:r>
              <a:rPr lang="en-US" altLang="ko-KR" sz="1200" dirty="0">
                <a:solidFill>
                  <a:schemeClr val="bg1"/>
                </a:solidFill>
              </a:rPr>
              <a:t>1,110</a:t>
            </a:r>
            <a:r>
              <a:rPr lang="ko-KR" altLang="en-US" sz="1200" dirty="0">
                <a:solidFill>
                  <a:schemeClr val="bg1"/>
                </a:solidFill>
              </a:rPr>
              <a:t>억 줄의 소스코드가 새로 쓰여진다 </a:t>
            </a:r>
            <a:r>
              <a:rPr lang="en-US" altLang="ko-KR" sz="1200" dirty="0">
                <a:solidFill>
                  <a:schemeClr val="bg1"/>
                </a:solidFill>
              </a:rPr>
              <a:t>(new lines of code written)</a:t>
            </a:r>
            <a:r>
              <a:rPr lang="en-US" altLang="ko-KR" sz="1200" baseline="30000" dirty="0">
                <a:solidFill>
                  <a:schemeClr val="bg1"/>
                </a:solidFill>
              </a:rPr>
              <a:t> 1</a:t>
            </a:r>
          </a:p>
          <a:p>
            <a:pPr latinLnBrk="0">
              <a:spcAft>
                <a:spcPts val="400"/>
              </a:spcAft>
            </a:pPr>
            <a:endParaRPr lang="en-US" altLang="ko-KR" sz="1200" dirty="0">
              <a:solidFill>
                <a:schemeClr val="bg1"/>
              </a:solidFill>
            </a:endParaRPr>
          </a:p>
          <a:p>
            <a:pPr latinLnBrk="0">
              <a:spcAft>
                <a:spcPts val="400"/>
              </a:spcAft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lang="ko-KR" altLang="en-US" sz="1200" dirty="0">
                <a:solidFill>
                  <a:schemeClr val="bg1"/>
                </a:solidFill>
              </a:rPr>
              <a:t>시스코 시니어 </a:t>
            </a:r>
            <a:r>
              <a:rPr lang="en-US" altLang="ko-KR" sz="1200" dirty="0">
                <a:solidFill>
                  <a:schemeClr val="bg1"/>
                </a:solidFill>
              </a:rPr>
              <a:t>VP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2" descr="http://cyberwarzone.com/wp-content/uploads/2015/09/tedxstanford-amy-zegart.png">
            <a:extLst>
              <a:ext uri="{FF2B5EF4-FFF2-40B4-BE49-F238E27FC236}">
                <a16:creationId xmlns:a16="http://schemas.microsoft.com/office/drawing/2014/main" id="{F34693B2-8C56-4688-89F6-F67326A50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9" r="4004"/>
          <a:stretch/>
        </p:blipFill>
        <p:spPr bwMode="auto">
          <a:xfrm>
            <a:off x="2573394" y="4239928"/>
            <a:ext cx="2130538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FC5EBDC-0A20-4A6D-B2B0-D73FCB6AA2E9}"/>
              </a:ext>
            </a:extLst>
          </p:cNvPr>
          <p:cNvSpPr/>
          <p:nvPr/>
        </p:nvSpPr>
        <p:spPr>
          <a:xfrm>
            <a:off x="2573394" y="1914960"/>
            <a:ext cx="2160000" cy="1800000"/>
          </a:xfrm>
          <a:prstGeom prst="wedgeRectCallout">
            <a:avLst>
              <a:gd name="adj1" fmla="val -24236"/>
              <a:gd name="adj2" fmla="val 75163"/>
            </a:avLst>
          </a:pr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88000" rtlCol="0" anchor="t"/>
          <a:lstStyle/>
          <a:p>
            <a:pPr latinLnBrk="0">
              <a:spcAft>
                <a:spcPts val="40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통계적으로 </a:t>
            </a:r>
            <a:r>
              <a:rPr lang="en-US" altLang="ko-KR" sz="1200" dirty="0">
                <a:solidFill>
                  <a:schemeClr val="bg1"/>
                </a:solidFill>
              </a:rPr>
              <a:t>2,500</a:t>
            </a:r>
            <a:r>
              <a:rPr lang="ko-KR" altLang="en-US" sz="1200" dirty="0">
                <a:solidFill>
                  <a:schemeClr val="bg1"/>
                </a:solidFill>
              </a:rPr>
              <a:t>줄의 소스코드 마다 시스템을 멈추게 할 수 있는 심각한 버그 존재</a:t>
            </a:r>
            <a:r>
              <a:rPr lang="en-US" altLang="ko-KR" sz="1200" baseline="30000" dirty="0">
                <a:solidFill>
                  <a:schemeClr val="bg1"/>
                </a:solidFill>
              </a:rPr>
              <a:t>2</a:t>
            </a:r>
          </a:p>
          <a:p>
            <a:pPr latinLnBrk="0">
              <a:spcAft>
                <a:spcPts val="400"/>
              </a:spcAft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lang="ko-KR" altLang="en-US" sz="1200" dirty="0">
                <a:solidFill>
                  <a:schemeClr val="bg1"/>
                </a:solidFill>
              </a:rPr>
              <a:t>전 클린턴 행정부 국가안보회의 스태프</a:t>
            </a:r>
          </a:p>
        </p:txBody>
      </p:sp>
      <p:sp>
        <p:nvSpPr>
          <p:cNvPr id="12" name="말풍선: 사각형 14">
            <a:extLst>
              <a:ext uri="{FF2B5EF4-FFF2-40B4-BE49-F238E27FC236}">
                <a16:creationId xmlns:a16="http://schemas.microsoft.com/office/drawing/2014/main" id="{FA2FDE0F-A513-4916-ABD7-B41D925BB7E7}"/>
              </a:ext>
            </a:extLst>
          </p:cNvPr>
          <p:cNvSpPr/>
          <p:nvPr/>
        </p:nvSpPr>
        <p:spPr>
          <a:xfrm>
            <a:off x="4821426" y="1914960"/>
            <a:ext cx="1890000" cy="1800000"/>
          </a:xfrm>
          <a:prstGeom prst="wedgeRectCallout">
            <a:avLst>
              <a:gd name="adj1" fmla="val -13428"/>
              <a:gd name="adj2" fmla="val 76953"/>
            </a:avLst>
          </a:prstGeom>
          <a:solidFill>
            <a:srgbClr val="005F4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88000" rtlCol="0" anchor="t"/>
          <a:lstStyle/>
          <a:p>
            <a:pPr latinLnBrk="0">
              <a:spcAft>
                <a:spcPts val="20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세상에는 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가지 기업만이 존재한다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해킹을 당한 기업과 해킹을 당할 기업</a:t>
            </a:r>
            <a:r>
              <a:rPr lang="en-US" altLang="ko-KR" sz="1200" baseline="30000" dirty="0">
                <a:solidFill>
                  <a:schemeClr val="bg1"/>
                </a:solidFill>
              </a:rPr>
              <a:t>3</a:t>
            </a:r>
          </a:p>
          <a:p>
            <a:pPr latinLnBrk="0">
              <a:spcAft>
                <a:spcPts val="200"/>
              </a:spcAft>
            </a:pPr>
            <a:endParaRPr lang="en-US" altLang="ko-KR" sz="1200" dirty="0">
              <a:solidFill>
                <a:schemeClr val="bg1"/>
              </a:solidFill>
            </a:endParaRPr>
          </a:p>
          <a:p>
            <a:pPr latinLnBrk="0">
              <a:spcAft>
                <a:spcPts val="200"/>
              </a:spcAft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‒"/>
            </a:pPr>
            <a:r>
              <a:rPr lang="ko-KR" altLang="en-US" sz="1200" dirty="0">
                <a:solidFill>
                  <a:schemeClr val="bg1"/>
                </a:solidFill>
              </a:rPr>
              <a:t>전 </a:t>
            </a:r>
            <a:r>
              <a:rPr lang="en-US" altLang="ko-KR" sz="1200" dirty="0">
                <a:solidFill>
                  <a:schemeClr val="bg1"/>
                </a:solidFill>
              </a:rPr>
              <a:t>FBI </a:t>
            </a:r>
            <a:r>
              <a:rPr lang="ko-KR" altLang="en-US" sz="1200" dirty="0">
                <a:solidFill>
                  <a:schemeClr val="bg1"/>
                </a:solidFill>
              </a:rPr>
              <a:t>국장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Who Is Robert Mueller? Special Counsel, FBI Director">
            <a:extLst>
              <a:ext uri="{FF2B5EF4-FFF2-40B4-BE49-F238E27FC236}">
                <a16:creationId xmlns:a16="http://schemas.microsoft.com/office/drawing/2014/main" id="{4D4B093F-87D3-4C51-9C3B-FF9392E6A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26" y="4239928"/>
            <a:ext cx="1890000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CB254F66-82AC-46EE-A681-EA86B20E5AE5}"/>
              </a:ext>
            </a:extLst>
          </p:cNvPr>
          <p:cNvGrpSpPr/>
          <p:nvPr/>
        </p:nvGrpSpPr>
        <p:grpSpPr>
          <a:xfrm>
            <a:off x="9056786" y="2228311"/>
            <a:ext cx="2580432" cy="2384753"/>
            <a:chOff x="9838352" y="2796176"/>
            <a:chExt cx="1800000" cy="1800000"/>
          </a:xfrm>
        </p:grpSpPr>
        <p:pic>
          <p:nvPicPr>
            <p:cNvPr id="24" name="그래픽 23" descr="구름">
              <a:extLst>
                <a:ext uri="{FF2B5EF4-FFF2-40B4-BE49-F238E27FC236}">
                  <a16:creationId xmlns:a16="http://schemas.microsoft.com/office/drawing/2014/main" id="{EB26B2E0-54C8-4068-83E5-BF75EDDBD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38352" y="2796176"/>
              <a:ext cx="1800000" cy="1800000"/>
            </a:xfrm>
            <a:prstGeom prst="rect">
              <a:avLst/>
            </a:prstGeom>
          </p:spPr>
        </p:pic>
        <p:pic>
          <p:nvPicPr>
            <p:cNvPr id="26" name="그래픽 25" descr="자물쇠">
              <a:extLst>
                <a:ext uri="{FF2B5EF4-FFF2-40B4-BE49-F238E27FC236}">
                  <a16:creationId xmlns:a16="http://schemas.microsoft.com/office/drawing/2014/main" id="{A957013B-68D2-4E78-B4BB-F41B28B75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65462" y="3238976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A4A0CA4-3BCD-4690-A470-FF5CF6FCF034}"/>
              </a:ext>
            </a:extLst>
          </p:cNvPr>
          <p:cNvSpPr txBox="1"/>
          <p:nvPr/>
        </p:nvSpPr>
        <p:spPr>
          <a:xfrm>
            <a:off x="8840320" y="4056842"/>
            <a:ext cx="3013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003738"/>
                </a:solidFill>
              </a:rPr>
              <a:t>Veeam </a:t>
            </a:r>
            <a:r>
              <a:rPr lang="ko-KR" altLang="en-US" b="1" dirty="0">
                <a:solidFill>
                  <a:srgbClr val="003738"/>
                </a:solidFill>
              </a:rPr>
              <a:t>변경 불가 백업</a:t>
            </a:r>
            <a:endParaRPr lang="en-US" altLang="ko-KR" b="1" dirty="0">
              <a:solidFill>
                <a:srgbClr val="003738"/>
              </a:solidFill>
            </a:endParaRPr>
          </a:p>
          <a:p>
            <a:pPr algn="ctr"/>
            <a:r>
              <a:rPr lang="en-US" altLang="ko-KR" sz="1400" b="1" dirty="0">
                <a:solidFill>
                  <a:srgbClr val="FF0000"/>
                </a:solidFill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</a:rPr>
              <a:t>미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대 금융기관 인증 기술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r>
              <a:rPr lang="en-US" altLang="ko-KR" sz="1400" b="1" baseline="30000" dirty="0">
                <a:solidFill>
                  <a:srgbClr val="FF0000"/>
                </a:solidFill>
              </a:rPr>
              <a:t>4</a:t>
            </a:r>
            <a:endParaRPr lang="ko-KR" altLang="en-US" sz="1400" b="1" baseline="30000" dirty="0">
              <a:solidFill>
                <a:srgbClr val="FF0000"/>
              </a:solidFill>
            </a:endParaRPr>
          </a:p>
        </p:txBody>
      </p:sp>
      <p:pic>
        <p:nvPicPr>
          <p:cNvPr id="16" name="그래픽 15" descr="실행">
            <a:extLst>
              <a:ext uri="{FF2B5EF4-FFF2-40B4-BE49-F238E27FC236}">
                <a16:creationId xmlns:a16="http://schemas.microsoft.com/office/drawing/2014/main" id="{A6DFED5F-E97A-4E12-87CC-47D0DF6DCDC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2014" y="2971800"/>
            <a:ext cx="914400" cy="91440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1CB5B69-2273-4659-ADFB-6CF9B8D8C34F}"/>
              </a:ext>
            </a:extLst>
          </p:cNvPr>
          <p:cNvCxnSpPr/>
          <p:nvPr/>
        </p:nvCxnSpPr>
        <p:spPr>
          <a:xfrm>
            <a:off x="7322112" y="3886200"/>
            <a:ext cx="1666240" cy="0"/>
          </a:xfrm>
          <a:prstGeom prst="straightConnector1">
            <a:avLst/>
          </a:prstGeom>
          <a:ln w="57150">
            <a:solidFill>
              <a:srgbClr val="005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71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F672A8-E842-48AF-B43D-0131F13C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변경불가 백업 </a:t>
            </a:r>
            <a:r>
              <a:rPr lang="en-US" altLang="ko-KR" dirty="0"/>
              <a:t>by Veeam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DD9E4-5DF5-45F8-B5AF-2895DE5C30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5898" y="6261820"/>
            <a:ext cx="11822304" cy="360000"/>
          </a:xfrm>
        </p:spPr>
        <p:txBody>
          <a:bodyPr/>
          <a:lstStyle/>
          <a:p>
            <a:pPr marL="228600" indent="-228600" latinLnBrk="0">
              <a:buFont typeface="+mj-lt"/>
              <a:buAutoNum type="arabicPeriod"/>
            </a:pPr>
            <a:r>
              <a:rPr lang="en-US" altLang="ko-KR" dirty="0"/>
              <a:t>SEC (Securities and Exchange Commission) - </a:t>
            </a:r>
            <a:r>
              <a:rPr lang="ko-KR" altLang="en-US" dirty="0"/>
              <a:t>증권거래위원회</a:t>
            </a:r>
            <a:r>
              <a:rPr lang="en-US" altLang="ko-KR" dirty="0"/>
              <a:t>, FINRA (Financial Industry Regulatory Authority) - </a:t>
            </a:r>
            <a:r>
              <a:rPr lang="ko-KR" altLang="en-US" dirty="0"/>
              <a:t>금융감독원</a:t>
            </a:r>
            <a:r>
              <a:rPr lang="en-US" altLang="ko-KR" dirty="0"/>
              <a:t>, CFTC (Commodity Futures Trading Commission) – </a:t>
            </a:r>
            <a:r>
              <a:rPr lang="ko-KR" altLang="en-US" dirty="0"/>
              <a:t>상품선물거래위원회</a:t>
            </a:r>
            <a:endParaRPr lang="en-US" altLang="ko-KR" dirty="0"/>
          </a:p>
          <a:p>
            <a:pPr marL="228600" indent="-228600" latinLnBrk="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C039D2D-90E4-4122-BAA7-3DA03C7EA5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한번 저장된 백업은 설정 기간동안  변경</a:t>
            </a:r>
            <a:r>
              <a:rPr lang="en-US" altLang="ko-KR" dirty="0"/>
              <a:t> </a:t>
            </a:r>
            <a:r>
              <a:rPr lang="ko-KR" altLang="en-US" dirty="0"/>
              <a:t>또는 삭제가 불가하며 관리자 권한이 탈취되더라도 변경이 불가능합니다</a:t>
            </a:r>
            <a:r>
              <a:rPr lang="en-US" altLang="ko-KR" dirty="0"/>
              <a:t>. </a:t>
            </a:r>
            <a:r>
              <a:rPr lang="ko-KR" altLang="en-US" dirty="0"/>
              <a:t>사이버 공격이 성공해도 기업에게 가장 중요한 데이터는 온전히 완결성을 유지할 수 있고 복구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764856B-27FA-43AC-AEC3-ED7F4ACC1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7" y="1840396"/>
            <a:ext cx="5961777" cy="424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01810-3E09-4C01-89E0-32498801E065}"/>
              </a:ext>
            </a:extLst>
          </p:cNvPr>
          <p:cNvSpPr txBox="1"/>
          <p:nvPr/>
        </p:nvSpPr>
        <p:spPr>
          <a:xfrm>
            <a:off x="7064347" y="3145500"/>
            <a:ext cx="43049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latinLnBrk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400" dirty="0"/>
              <a:t>Linux </a:t>
            </a:r>
            <a:r>
              <a:rPr lang="ko-KR" altLang="en-US" sz="1400" dirty="0"/>
              <a:t>기반의 안전한 백업 저장소 사용</a:t>
            </a:r>
            <a:endParaRPr lang="en-US" altLang="ko-KR" sz="1400" dirty="0"/>
          </a:p>
          <a:p>
            <a:pPr marL="171450" indent="-171450" latinLnBrk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/>
              <a:t>랜섬웨어</a:t>
            </a:r>
            <a:r>
              <a:rPr lang="en-US" altLang="ko-KR" sz="1400" dirty="0"/>
              <a:t> </a:t>
            </a:r>
            <a:r>
              <a:rPr lang="ko-KR" altLang="en-US" sz="1400" dirty="0"/>
              <a:t>또는 해커에 의한</a:t>
            </a:r>
            <a:r>
              <a:rPr lang="en-US" altLang="ko-KR" sz="1400" dirty="0"/>
              <a:t> </a:t>
            </a:r>
            <a:r>
              <a:rPr lang="ko-KR" altLang="en-US" sz="1400" dirty="0"/>
              <a:t>악의적 변경</a:t>
            </a:r>
            <a:r>
              <a:rPr lang="en-US" altLang="ko-KR" sz="1400" dirty="0"/>
              <a:t>, </a:t>
            </a:r>
            <a:r>
              <a:rPr lang="ko-KR" altLang="en-US" sz="1400" dirty="0"/>
              <a:t>암호화 또는 삭제 원천 봉쇄</a:t>
            </a:r>
            <a:endParaRPr lang="en-US" altLang="ko-KR" sz="1400" dirty="0"/>
          </a:p>
          <a:p>
            <a:pPr marL="171450" indent="-171450" latinLnBrk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/>
              <a:t>저장단계 지정한 기간동안 변경불가 백업</a:t>
            </a:r>
            <a:endParaRPr lang="en-US" altLang="ko-KR" sz="1400" dirty="0"/>
          </a:p>
          <a:p>
            <a:pPr marL="171450" indent="-171450" latinLnBrk="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ko-KR" altLang="en-US" sz="1400" dirty="0"/>
              <a:t>미국 </a:t>
            </a:r>
            <a:r>
              <a:rPr lang="en-US" altLang="ko-KR" sz="1400" dirty="0"/>
              <a:t>3</a:t>
            </a:r>
            <a:r>
              <a:rPr lang="ko-KR" altLang="en-US" sz="1400" dirty="0"/>
              <a:t>대 금융기관 인증 통과 기술</a:t>
            </a:r>
            <a:r>
              <a:rPr lang="en-US" altLang="ko-KR" sz="1400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43502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2DF1C102-3E43-4C00-A2BE-E682D1A7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경쟁 회사 비교 자료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9E80763-2C86-4D33-8429-B7B24A1BF7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7FF394-F18F-4B36-9429-2EBCB9C7A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174993"/>
              </p:ext>
            </p:extLst>
          </p:nvPr>
        </p:nvGraphicFramePr>
        <p:xfrm>
          <a:off x="449322" y="1401360"/>
          <a:ext cx="11419572" cy="4916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27472">
                  <a:extLst>
                    <a:ext uri="{9D8B030D-6E8A-4147-A177-3AD203B41FA5}">
                      <a16:colId xmlns:a16="http://schemas.microsoft.com/office/drawing/2014/main" val="1301132609"/>
                    </a:ext>
                  </a:extLst>
                </a:gridCol>
                <a:gridCol w="1559353">
                  <a:extLst>
                    <a:ext uri="{9D8B030D-6E8A-4147-A177-3AD203B41FA5}">
                      <a16:colId xmlns:a16="http://schemas.microsoft.com/office/drawing/2014/main" val="2176048091"/>
                    </a:ext>
                  </a:extLst>
                </a:gridCol>
                <a:gridCol w="1559353">
                  <a:extLst>
                    <a:ext uri="{9D8B030D-6E8A-4147-A177-3AD203B41FA5}">
                      <a16:colId xmlns:a16="http://schemas.microsoft.com/office/drawing/2014/main" val="2437315457"/>
                    </a:ext>
                  </a:extLst>
                </a:gridCol>
                <a:gridCol w="3273394">
                  <a:extLst>
                    <a:ext uri="{9D8B030D-6E8A-4147-A177-3AD203B41FA5}">
                      <a16:colId xmlns:a16="http://schemas.microsoft.com/office/drawing/2014/main" val="1579949365"/>
                    </a:ext>
                  </a:extLst>
                </a:gridCol>
              </a:tblGrid>
              <a:tr h="251975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 err="1">
                          <a:latin typeface="+mn-ea"/>
                          <a:ea typeface="+mn-ea"/>
                        </a:rPr>
                        <a:t>Veeam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 Veritas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80935"/>
                  </a:ext>
                </a:extLst>
              </a:tr>
              <a:tr h="475182"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데이터 원본에 대한 해킹 및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위변조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방지 기술 제공	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O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Veeam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ko-KR" altLang="en-US" sz="11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온프레미스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환경의 리눅스 서버를 </a:t>
                      </a:r>
                      <a:r>
                        <a:rPr lang="en-US" altLang="ko-KR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Immutable 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저장소를 구성 데이터 </a:t>
                      </a:r>
                      <a:r>
                        <a:rPr lang="ko-KR" altLang="en-US" sz="11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위변조</a:t>
                      </a:r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방지 기술 기능 제공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20328"/>
                  </a:ext>
                </a:extLst>
              </a:tr>
              <a:tr h="475182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차 백업본에 대한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On-premises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에서의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WORM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기능제공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Veeam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은 모든 디스크 및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Tape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Worm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기능을 활성화하는 기능을 제공하며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이를 통해 안전하게 데이터를 보호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500506"/>
                  </a:ext>
                </a:extLst>
              </a:tr>
              <a:tr h="937136"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서버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공격에 대한 대응 기술 제공	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Veeam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은 백업 서버가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설치되며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서버는 백업 실시간 모니터링 작업만 수행하고 데이터는 리눅스 서버에 안전하게 저장 구성하는 것을 권장합니다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서버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장애 시 손쉽게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백업본으로 백업 서버를 </a:t>
                      </a:r>
                      <a:r>
                        <a:rPr lang="ko-KR" altLang="en-US" sz="1100" b="0" i="0" u="none" strike="noStrike" kern="1200" baseline="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원복하는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기능을 제공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14711"/>
                  </a:ext>
                </a:extLst>
              </a:tr>
              <a:tr h="321197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On-premises WAN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구간에서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Air-Gap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복제 지원	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Veeam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WAN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구간에 안전한 데이터 전송을 위해 데이터를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AES-256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암호화 후 전송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299970"/>
                  </a:ext>
                </a:extLst>
              </a:tr>
              <a:tr h="321197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단계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폼팩터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인증 방식	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Veeam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소프트웨어 보안을 강화하기 위한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MFA(Multi Factor Access)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제공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24788"/>
                  </a:ext>
                </a:extLst>
              </a:tr>
              <a:tr h="181210"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RBAC (Role Based Access Control)	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1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748460"/>
                  </a:ext>
                </a:extLst>
              </a:tr>
              <a:tr h="1399091">
                <a:tc>
                  <a:txBody>
                    <a:bodyPr/>
                    <a:lstStyle/>
                    <a:p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대규모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랜섬웨어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침해 사고 발생 시 즉각적 대응	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Veeam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은 </a:t>
                      </a:r>
                      <a:r>
                        <a:rPr lang="ko-KR" altLang="en-US" sz="1100" b="0" i="0" u="none" strike="noStrike" kern="1200" baseline="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랜섬웨어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발생 시 물리서버 및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들에 대한 즉시 서비스 기능을 통한 고속 복원 제공</a:t>
                      </a:r>
                      <a:endParaRPr lang="en-US" altLang="ko-KR" sz="1100" b="0" i="0" u="none" strike="noStrike" kern="1200" baseline="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이랜드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다른 소프트웨어의 백업 데이터가 일부 감염되었지만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Veeam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데이터 감염은 없었으며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고객은 해커와 협상하지 않고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Veeam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의 즉시 서비스 기능을 통해 서비스를 빠르게 정상화했습니다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Veritas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1100" b="0" i="0" u="none" strike="noStrike" kern="1200" baseline="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레가시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방식의 복구 방식을 제공하기 때문에 </a:t>
                      </a:r>
                      <a:r>
                        <a:rPr lang="en-US" altLang="ko-KR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VMware</a:t>
                      </a:r>
                      <a:r>
                        <a:rPr lang="ko-KR" altLang="en-US" sz="1100" b="0" i="0" u="none" strike="noStrike" kern="1200" baseline="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제외한 모든 데이터 복구 시 장시간 필요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82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162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2"/>
          <p:cNvSpPr>
            <a:spLocks noChangeArrowheads="1"/>
          </p:cNvSpPr>
          <p:nvPr/>
        </p:nvSpPr>
        <p:spPr bwMode="auto">
          <a:xfrm>
            <a:off x="7191994" y="79143"/>
            <a:ext cx="3740547" cy="60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10800" anchor="ctr"/>
          <a:lstStyle/>
          <a:p>
            <a:pPr algn="r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endParaRPr kumimoji="1"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5" name="Rectangle 62"/>
          <p:cNvSpPr>
            <a:spLocks noChangeArrowheads="1"/>
          </p:cNvSpPr>
          <p:nvPr/>
        </p:nvSpPr>
        <p:spPr bwMode="auto">
          <a:xfrm>
            <a:off x="7191994" y="79143"/>
            <a:ext cx="3740547" cy="60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10800" anchor="ctr"/>
          <a:lstStyle/>
          <a:p>
            <a:pPr algn="r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endParaRPr kumimoji="1" lang="ko-KR" altLang="en-US" sz="1400" b="1" dirty="0">
              <a:solidFill>
                <a:srgbClr val="000000"/>
              </a:solidFill>
            </a:endParaRPr>
          </a:p>
        </p:txBody>
      </p:sp>
      <p:graphicFrame>
        <p:nvGraphicFramePr>
          <p:cNvPr id="11" name="Group 55"/>
          <p:cNvGraphicFramePr>
            <a:graphicFrameLocks noGrp="1"/>
          </p:cNvGraphicFramePr>
          <p:nvPr/>
        </p:nvGraphicFramePr>
        <p:xfrm>
          <a:off x="149199" y="1196752"/>
          <a:ext cx="11923464" cy="514658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22865">
                  <a:extLst>
                    <a:ext uri="{9D8B030D-6E8A-4147-A177-3AD203B41FA5}">
                      <a16:colId xmlns:a16="http://schemas.microsoft.com/office/drawing/2014/main" val="28169279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04112055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752139572"/>
                    </a:ext>
                  </a:extLst>
                </a:gridCol>
                <a:gridCol w="2016223">
                  <a:extLst>
                    <a:ext uri="{9D8B030D-6E8A-4147-A177-3AD203B41FA5}">
                      <a16:colId xmlns:a16="http://schemas.microsoft.com/office/drawing/2014/main" val="831668329"/>
                    </a:ext>
                  </a:extLst>
                </a:gridCol>
              </a:tblGrid>
              <a:tr h="26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검 증 결 과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충 족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미 충 족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064">
                <a:tc rowSpan="4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요 구 사 항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랜섬웨어 보안</a:t>
                      </a: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216111"/>
                  </a:ext>
                </a:extLst>
              </a:tr>
              <a:tr h="263064">
                <a:tc vMerge="1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상 세 설 명</a:t>
                      </a: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랜섬웨어로부터 백업서버의 정보를 보호할 수 있는가</a:t>
                      </a:r>
                      <a:r>
                        <a:rPr lang="en-US" altLang="ko-KR" sz="1000" b="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?</a:t>
                      </a:r>
                      <a:endParaRPr lang="ko-KR" altLang="en-US" sz="1000" b="0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537870"/>
                  </a:ext>
                </a:extLst>
              </a:tr>
              <a:tr h="263064">
                <a:tc vMerge="1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확 인 방 식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랜섬웨어 방어기능 확인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386170"/>
                  </a:ext>
                </a:extLst>
              </a:tr>
              <a:tr h="4094333">
                <a:tc vMerge="1">
                  <a:txBody>
                    <a:bodyPr/>
                    <a:lstStyle>
                      <a:lvl1pPr marL="2286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566738" indent="-2095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912813" indent="-190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270000" indent="-190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19300" indent="-190500"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476500" indent="-190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33700" indent="-190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390900" indent="-190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48100" indent="-1905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228600" marR="0" lvl="0" indent="-22860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1.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랜섬웨어 방어기능 확인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- Linux Repository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를 사용하면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Immutable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옵션을 활성화 할 수 있음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-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해당 옵션을 사용하면 원하는 기간 동안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최소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7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백업된 파일을 수정할 수 없기 때문에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 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랜섬웨어 공격에도 백업 파일의 변조가 불가능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a. PoC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구현 시나리오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- A-IDC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의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VM 1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개를 단독 백업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Job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으로 생성하여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Linux Repository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백업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- Linux Repository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root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권한으로 로그인하여 강제 삭제 시도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백업된 파일을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Veeam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콘솔에서 삭제 시도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b. PoC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구성 정보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-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백업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Job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이름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Immutable-Test-Backup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-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백업 대상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vm_BackupTEST02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저장소 이름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Linux-Repo-A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- Repository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의 실제 저장 위치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: /repo-a/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c. PoC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테스트 결과</a:t>
                      </a: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- Linux Repository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에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root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권한에서 강제 삭제 시도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삭제 불가로 조건 충족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- Veeam 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콘솔에서 삭제 시도 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(</a:t>
                      </a:r>
                      <a:r>
                        <a:rPr kumimoji="1" lang="ko-KR" altLang="en-US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삭제 불가로 조건 충족</a:t>
                      </a:r>
                      <a:r>
                        <a:rPr kumimoji="1" lang="en-US" altLang="ko-KR" sz="1000" b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787736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78910" y="980728"/>
            <a:ext cx="1959779" cy="447309"/>
            <a:chOff x="8393821" y="1340768"/>
            <a:chExt cx="1239699" cy="447309"/>
          </a:xfrm>
        </p:grpSpPr>
        <p:sp>
          <p:nvSpPr>
            <p:cNvPr id="7" name="모서리가 둥근 직사각형 6"/>
            <p:cNvSpPr/>
            <p:nvPr/>
          </p:nvSpPr>
          <p:spPr>
            <a:xfrm rot="5400000">
              <a:off x="8790016" y="944573"/>
              <a:ext cx="447309" cy="1239699"/>
            </a:xfrm>
            <a:prstGeom prst="roundRect">
              <a:avLst>
                <a:gd name="adj" fmla="val 0"/>
              </a:avLst>
            </a:prstGeom>
            <a:solidFill>
              <a:srgbClr val="005F4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endParaRPr lang="en-US" altLang="ko-KR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E4BD68-91C5-4F2E-8C57-D696FCC9203A}"/>
                </a:ext>
              </a:extLst>
            </p:cNvPr>
            <p:cNvSpPr/>
            <p:nvPr/>
          </p:nvSpPr>
          <p:spPr>
            <a:xfrm>
              <a:off x="8494763" y="1410533"/>
              <a:ext cx="103781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 dirty="0" err="1">
                  <a:solidFill>
                    <a:schemeClr val="bg1"/>
                  </a:solidFill>
                </a:rPr>
                <a:t>항목번호</a:t>
              </a:r>
              <a:r>
                <a:rPr lang="ko-KR" altLang="en-US" sz="1400" dirty="0">
                  <a:solidFill>
                    <a:schemeClr val="bg1"/>
                  </a:solidFill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</a:rPr>
                <a:t>: S-08</a:t>
              </a:r>
              <a:endParaRPr lang="en-US" altLang="ko-KR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0" y="1983657"/>
            <a:ext cx="6249138" cy="3677591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sp>
        <p:nvSpPr>
          <p:cNvPr id="8" name="직사각형 7"/>
          <p:cNvSpPr/>
          <p:nvPr/>
        </p:nvSpPr>
        <p:spPr bwMode="auto">
          <a:xfrm>
            <a:off x="4655840" y="4254996"/>
            <a:ext cx="1728192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19336" y="150518"/>
            <a:ext cx="6894444" cy="59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10800"/>
          <a:lstStyle/>
          <a:p>
            <a:pPr algn="l" eaLnBrk="1" fontAlgn="auto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</a:pPr>
            <a:r>
              <a:rPr kumimoji="1" lang="en-US" altLang="ko-KR" sz="2200" b="1" dirty="0">
                <a:solidFill>
                  <a:srgbClr val="005F4B"/>
                </a:solidFill>
              </a:rPr>
              <a:t>POC </a:t>
            </a:r>
            <a:r>
              <a:rPr kumimoji="1" lang="ko-KR" altLang="en-US" sz="2200" b="1" dirty="0">
                <a:solidFill>
                  <a:srgbClr val="005F4B"/>
                </a:solidFill>
              </a:rPr>
              <a:t>결과 분석 </a:t>
            </a:r>
            <a:r>
              <a:rPr kumimoji="1" lang="en-US" altLang="ko-KR" sz="2200" b="1" dirty="0">
                <a:solidFill>
                  <a:srgbClr val="005F4B"/>
                </a:solidFill>
              </a:rPr>
              <a:t>– </a:t>
            </a:r>
            <a:r>
              <a:rPr kumimoji="1" lang="ko-KR" altLang="en-US" sz="2200" b="1" dirty="0">
                <a:solidFill>
                  <a:srgbClr val="005F4B"/>
                </a:solidFill>
              </a:rPr>
              <a:t>보안회사</a:t>
            </a:r>
            <a:r>
              <a:rPr kumimoji="1" lang="en-US" altLang="ko-KR" sz="2200" b="1" dirty="0">
                <a:solidFill>
                  <a:srgbClr val="005F4B"/>
                </a:solidFill>
              </a:rPr>
              <a:t>(</a:t>
            </a:r>
            <a:r>
              <a:rPr kumimoji="1" lang="ko-KR" altLang="en-US" sz="2200" b="1" dirty="0">
                <a:solidFill>
                  <a:srgbClr val="005F4B"/>
                </a:solidFill>
              </a:rPr>
              <a:t>참조문서</a:t>
            </a:r>
            <a:r>
              <a:rPr kumimoji="1" lang="en-US" altLang="ko-KR" sz="2200" b="1" dirty="0">
                <a:solidFill>
                  <a:srgbClr val="005F4B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3908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2"/>
          <p:cNvSpPr>
            <a:spLocks noChangeArrowheads="1"/>
          </p:cNvSpPr>
          <p:nvPr/>
        </p:nvSpPr>
        <p:spPr bwMode="auto">
          <a:xfrm>
            <a:off x="7191994" y="79143"/>
            <a:ext cx="3740547" cy="60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10800" anchor="ctr"/>
          <a:lstStyle/>
          <a:p>
            <a:pPr algn="r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endParaRPr kumimoji="1" lang="ko-KR" altLang="en-US" sz="1400" b="1" dirty="0">
              <a:solidFill>
                <a:srgbClr val="000000"/>
              </a:solidFill>
            </a:endParaRPr>
          </a:p>
        </p:txBody>
      </p:sp>
      <p:sp>
        <p:nvSpPr>
          <p:cNvPr id="5" name="Rectangle 62"/>
          <p:cNvSpPr>
            <a:spLocks noChangeArrowheads="1"/>
          </p:cNvSpPr>
          <p:nvPr/>
        </p:nvSpPr>
        <p:spPr bwMode="auto">
          <a:xfrm>
            <a:off x="7191994" y="79143"/>
            <a:ext cx="3740547" cy="60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10800" anchor="ctr"/>
          <a:lstStyle/>
          <a:p>
            <a:pPr algn="r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</a:pPr>
            <a:endParaRPr kumimoji="1" lang="ko-KR" altLang="en-US" sz="1400" b="1" dirty="0">
              <a:solidFill>
                <a:srgbClr val="000000"/>
              </a:solidFill>
            </a:endParaRPr>
          </a:p>
        </p:txBody>
      </p:sp>
      <p:graphicFrame>
        <p:nvGraphicFramePr>
          <p:cNvPr id="11" name="Group 55"/>
          <p:cNvGraphicFramePr>
            <a:graphicFrameLocks noGrp="1"/>
          </p:cNvGraphicFramePr>
          <p:nvPr/>
        </p:nvGraphicFramePr>
        <p:xfrm>
          <a:off x="149199" y="1196752"/>
          <a:ext cx="11923464" cy="514658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522865">
                  <a:extLst>
                    <a:ext uri="{9D8B030D-6E8A-4147-A177-3AD203B41FA5}">
                      <a16:colId xmlns:a16="http://schemas.microsoft.com/office/drawing/2014/main" val="28169279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904112055"/>
                    </a:ext>
                  </a:extLst>
                </a:gridCol>
                <a:gridCol w="4320479">
                  <a:extLst>
                    <a:ext uri="{9D8B030D-6E8A-4147-A177-3AD203B41FA5}">
                      <a16:colId xmlns:a16="http://schemas.microsoft.com/office/drawing/2014/main" val="752139572"/>
                    </a:ext>
                  </a:extLst>
                </a:gridCol>
              </a:tblGrid>
              <a:tr h="263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항목번호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S-08 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계속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)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52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en-US" altLang="ko-KR" sz="1000" b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Wingdings" panose="05000000000000000000" pitchFamily="2" charset="2"/>
                        <a:defRPr kumimoji="1" sz="12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357188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buFont typeface="Arial" panose="020B0604020202020204" pitchFamily="34" charset="0"/>
                        <a:defRPr kumimoji="1" sz="1100" b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722313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0795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rgbClr val="E76F00"/>
                        </a:buClr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E76F00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 marL="68580" marR="68580" marT="34290" marB="34290" anchor="ctr" horzOverflow="overflow">
                    <a:lnL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216111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4" y="1916832"/>
            <a:ext cx="6420651" cy="4350749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sp>
        <p:nvSpPr>
          <p:cNvPr id="13" name="직사각형 12"/>
          <p:cNvSpPr/>
          <p:nvPr/>
        </p:nvSpPr>
        <p:spPr bwMode="auto">
          <a:xfrm>
            <a:off x="149199" y="3324778"/>
            <a:ext cx="2562425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98453" y="4548914"/>
            <a:ext cx="6401603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198454" y="4332890"/>
            <a:ext cx="2009114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198453" y="5485018"/>
            <a:ext cx="4889435" cy="78256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2102072"/>
            <a:ext cx="4608512" cy="3991224"/>
          </a:xfrm>
          <a:prstGeom prst="rect">
            <a:avLst/>
          </a:prstGeom>
          <a:ln w="12700">
            <a:solidFill>
              <a:srgbClr val="00B050"/>
            </a:solidFill>
          </a:ln>
        </p:spPr>
      </p:pic>
      <p:sp>
        <p:nvSpPr>
          <p:cNvPr id="18" name="직사각형 17"/>
          <p:cNvSpPr/>
          <p:nvPr/>
        </p:nvSpPr>
        <p:spPr bwMode="auto">
          <a:xfrm>
            <a:off x="7176120" y="4489568"/>
            <a:ext cx="2621930" cy="32052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FE7F29-7A34-479D-AF39-8E91ED49D019}"/>
              </a:ext>
            </a:extLst>
          </p:cNvPr>
          <p:cNvSpPr txBox="1"/>
          <p:nvPr/>
        </p:nvSpPr>
        <p:spPr>
          <a:xfrm>
            <a:off x="198453" y="1547500"/>
            <a:ext cx="6401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 </a:t>
            </a:r>
            <a:r>
              <a:rPr lang="ko-KR" altLang="en-US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권한으로 백업된 파일 삭제 시도 </a:t>
            </a:r>
            <a:r>
              <a:rPr lang="en-US" altLang="ko-KR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삭제 불가</a:t>
            </a:r>
            <a:r>
              <a:rPr lang="en-US" altLang="ko-KR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050" b="1" u="sng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FE7F29-7A34-479D-AF39-8E91ED49D019}"/>
              </a:ext>
            </a:extLst>
          </p:cNvPr>
          <p:cNvSpPr txBox="1"/>
          <p:nvPr/>
        </p:nvSpPr>
        <p:spPr>
          <a:xfrm>
            <a:off x="7032104" y="1672522"/>
            <a:ext cx="460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Veeam </a:t>
            </a:r>
            <a:r>
              <a:rPr lang="ko-KR" altLang="en-US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콘솔에서 백업된 파일 삭제 시도 </a:t>
            </a:r>
            <a:r>
              <a:rPr lang="en-US" altLang="ko-KR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삭제 불가</a:t>
            </a:r>
            <a:r>
              <a:rPr lang="en-US" altLang="ko-KR" sz="1400" b="1" u="sng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1050" b="1" u="sng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119336" y="150518"/>
            <a:ext cx="6894444" cy="590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10800"/>
          <a:lstStyle/>
          <a:p>
            <a:pPr algn="l" eaLnBrk="1" fontAlgn="auto" latinLnBrk="1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</a:pPr>
            <a:r>
              <a:rPr kumimoji="1" lang="en-US" altLang="ko-KR" sz="2200" b="1" dirty="0">
                <a:solidFill>
                  <a:srgbClr val="005F4B"/>
                </a:solidFill>
              </a:rPr>
              <a:t>POC </a:t>
            </a:r>
            <a:r>
              <a:rPr kumimoji="1" lang="ko-KR" altLang="en-US" sz="2200" b="1" dirty="0">
                <a:solidFill>
                  <a:srgbClr val="005F4B"/>
                </a:solidFill>
              </a:rPr>
              <a:t>결과 분석 </a:t>
            </a:r>
            <a:r>
              <a:rPr kumimoji="1" lang="en-US" altLang="ko-KR" sz="2200" b="1" dirty="0">
                <a:solidFill>
                  <a:srgbClr val="005F4B"/>
                </a:solidFill>
              </a:rPr>
              <a:t>– </a:t>
            </a:r>
            <a:r>
              <a:rPr kumimoji="1" lang="ko-KR" altLang="en-US" sz="2200" b="1" dirty="0">
                <a:solidFill>
                  <a:srgbClr val="005F4B"/>
                </a:solidFill>
              </a:rPr>
              <a:t>보안회사</a:t>
            </a:r>
            <a:r>
              <a:rPr kumimoji="1" lang="en-US" altLang="ko-KR" sz="2200" b="1" dirty="0">
                <a:solidFill>
                  <a:srgbClr val="005F4B"/>
                </a:solidFill>
              </a:rPr>
              <a:t>(</a:t>
            </a:r>
            <a:r>
              <a:rPr kumimoji="1" lang="ko-KR" altLang="en-US" sz="2200" b="1" dirty="0">
                <a:solidFill>
                  <a:srgbClr val="005F4B"/>
                </a:solidFill>
              </a:rPr>
              <a:t>참조문서</a:t>
            </a:r>
            <a:r>
              <a:rPr kumimoji="1" lang="en-US" altLang="ko-KR" sz="2200" b="1" dirty="0">
                <a:solidFill>
                  <a:srgbClr val="005F4B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9591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5175-AE42-41D4-BC5C-074966D6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9F139-E13F-4439-8EFD-3088CF68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E641B4-6798-41E6-AF20-3B232537C03A}"/>
              </a:ext>
            </a:extLst>
          </p:cNvPr>
          <p:cNvSpPr/>
          <p:nvPr/>
        </p:nvSpPr>
        <p:spPr>
          <a:xfrm>
            <a:off x="3846742" y="3923523"/>
            <a:ext cx="467919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3520E46C-6064-48B0-B01F-8DDB49BED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439520"/>
            <a:ext cx="5611519" cy="23853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하이브리드 클라우드 환경의 최적 솔루션 빔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인프라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환경별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사이버 공격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어플라이언스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취약점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기능별 비교 요약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04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21">
            <a:extLst>
              <a:ext uri="{FF2B5EF4-FFF2-40B4-BE49-F238E27FC236}">
                <a16:creationId xmlns:a16="http://schemas.microsoft.com/office/drawing/2014/main" id="{7675A472-F6FA-4801-BDC7-AAE2EDEE9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하이브리드 클라우드 시대의 도래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F4116B8-6805-4CE1-BDFF-FAF25CA82C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451 Research, 69% of enterprises will have hybrid IT environments by 2019, </a:t>
            </a:r>
            <a:r>
              <a:rPr lang="en-US" altLang="ko-KR" dirty="0">
                <a:hlinkClick r:id="rId2"/>
              </a:rPr>
              <a:t>https://451research.com/images/Marketing/press_releases/Pre_Re-Invent_2018_press_release_final_11_22.pdf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0B1B010-DAEB-4A7D-A6CB-BD5787C3D7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오늘의 </a:t>
            </a:r>
            <a:r>
              <a:rPr lang="en-US" altLang="ko-KR" dirty="0"/>
              <a:t>IT </a:t>
            </a:r>
            <a:r>
              <a:rPr lang="ko-KR" altLang="en-US" dirty="0"/>
              <a:t>인프라는 </a:t>
            </a:r>
            <a:r>
              <a:rPr lang="ko-KR" altLang="en-US" dirty="0" err="1"/>
              <a:t>온프레미스</a:t>
            </a:r>
            <a:r>
              <a:rPr lang="ko-KR" altLang="en-US" dirty="0"/>
              <a:t> </a:t>
            </a:r>
            <a:r>
              <a:rPr lang="en-US" altLang="ko-KR" dirty="0"/>
              <a:t>x86, </a:t>
            </a:r>
            <a:r>
              <a:rPr lang="ko-KR" altLang="en-US" dirty="0" err="1"/>
              <a:t>프라이빗</a:t>
            </a:r>
            <a:r>
              <a:rPr lang="en-US" altLang="ko-KR" dirty="0"/>
              <a:t>/</a:t>
            </a:r>
            <a:r>
              <a:rPr lang="ko-KR" altLang="en-US" dirty="0" err="1"/>
              <a:t>퍼블릭</a:t>
            </a:r>
            <a:r>
              <a:rPr lang="ko-KR" altLang="en-US" dirty="0"/>
              <a:t> 클라우드 </a:t>
            </a:r>
            <a:r>
              <a:rPr lang="en-US" altLang="ko-KR" dirty="0"/>
              <a:t>(AWS, Azure, GCP) </a:t>
            </a:r>
            <a:r>
              <a:rPr lang="ko-KR" altLang="en-US" dirty="0"/>
              <a:t>등 다양한 층의 클라우드가 존재하는 하이브리드 클라우드로 변해가고 있습니다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DFCE89-F279-48F0-91CA-B2A96BD0EB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0DBB974-44FE-44EB-BA7B-1C41241BA355}"/>
              </a:ext>
            </a:extLst>
          </p:cNvPr>
          <p:cNvCxnSpPr/>
          <p:nvPr/>
        </p:nvCxnSpPr>
        <p:spPr>
          <a:xfrm>
            <a:off x="336001" y="4145461"/>
            <a:ext cx="1440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D9A750F-5A57-4598-97DE-D378B8987394}"/>
              </a:ext>
            </a:extLst>
          </p:cNvPr>
          <p:cNvCxnSpPr/>
          <p:nvPr/>
        </p:nvCxnSpPr>
        <p:spPr>
          <a:xfrm>
            <a:off x="1776001" y="4145461"/>
            <a:ext cx="2160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DA707BE-AF7C-436E-8429-E8FE3A78613A}"/>
              </a:ext>
            </a:extLst>
          </p:cNvPr>
          <p:cNvCxnSpPr/>
          <p:nvPr/>
        </p:nvCxnSpPr>
        <p:spPr>
          <a:xfrm>
            <a:off x="3936001" y="4145461"/>
            <a:ext cx="3240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D24114A-1A9D-4E6D-8676-2A2BDEA91846}"/>
              </a:ext>
            </a:extLst>
          </p:cNvPr>
          <p:cNvCxnSpPr/>
          <p:nvPr/>
        </p:nvCxnSpPr>
        <p:spPr>
          <a:xfrm>
            <a:off x="7134868" y="4145461"/>
            <a:ext cx="4680000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1D1562-E04E-41F3-B662-E637E6E8BC8B}"/>
              </a:ext>
            </a:extLst>
          </p:cNvPr>
          <p:cNvSpPr txBox="1"/>
          <p:nvPr/>
        </p:nvSpPr>
        <p:spPr>
          <a:xfrm>
            <a:off x="336001" y="3290023"/>
            <a:ext cx="1440000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~  2000</a:t>
            </a:r>
            <a:endParaRPr lang="ko-KR" altLang="en-US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5474A4-4CD8-421E-8880-2ED5A4C69A6E}"/>
              </a:ext>
            </a:extLst>
          </p:cNvPr>
          <p:cNvSpPr txBox="1"/>
          <p:nvPr/>
        </p:nvSpPr>
        <p:spPr>
          <a:xfrm>
            <a:off x="1776001" y="3290023"/>
            <a:ext cx="2160000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~ 2010</a:t>
            </a:r>
            <a:endParaRPr lang="ko-KR" altLang="en-US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DD32EA-E6D6-4D63-9887-69AE81F4068B}"/>
              </a:ext>
            </a:extLst>
          </p:cNvPr>
          <p:cNvSpPr txBox="1"/>
          <p:nvPr/>
        </p:nvSpPr>
        <p:spPr>
          <a:xfrm>
            <a:off x="3936001" y="3290023"/>
            <a:ext cx="3240000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~ 2019</a:t>
            </a:r>
            <a:endParaRPr lang="ko-KR" altLang="en-US" sz="2000" b="1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EF06E9-DF2E-4363-975F-9893253CBDBA}"/>
              </a:ext>
            </a:extLst>
          </p:cNvPr>
          <p:cNvSpPr txBox="1"/>
          <p:nvPr/>
        </p:nvSpPr>
        <p:spPr>
          <a:xfrm>
            <a:off x="7134868" y="3290023"/>
            <a:ext cx="4680000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2019+</a:t>
            </a:r>
            <a:endParaRPr lang="ko-KR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97A224-A058-4A19-829B-437CC80ADEF8}"/>
              </a:ext>
            </a:extLst>
          </p:cNvPr>
          <p:cNvCxnSpPr/>
          <p:nvPr/>
        </p:nvCxnSpPr>
        <p:spPr>
          <a:xfrm>
            <a:off x="1776001" y="4229548"/>
            <a:ext cx="0" cy="10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C981D78-7037-497E-A1C6-CE3EE6B649CF}"/>
              </a:ext>
            </a:extLst>
          </p:cNvPr>
          <p:cNvCxnSpPr/>
          <p:nvPr/>
        </p:nvCxnSpPr>
        <p:spPr>
          <a:xfrm>
            <a:off x="3936001" y="4229548"/>
            <a:ext cx="0" cy="10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9112DAC-1924-4383-8527-854AD749F79B}"/>
              </a:ext>
            </a:extLst>
          </p:cNvPr>
          <p:cNvCxnSpPr/>
          <p:nvPr/>
        </p:nvCxnSpPr>
        <p:spPr>
          <a:xfrm>
            <a:off x="7176001" y="4229548"/>
            <a:ext cx="0" cy="108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E922EE0-6832-4BB3-A02F-94A15324783A}"/>
              </a:ext>
            </a:extLst>
          </p:cNvPr>
          <p:cNvGraphicFramePr>
            <a:graphicFrameLocks noGrp="1"/>
          </p:cNvGraphicFramePr>
          <p:nvPr/>
        </p:nvGraphicFramePr>
        <p:xfrm>
          <a:off x="215900" y="4345224"/>
          <a:ext cx="1314992" cy="7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992">
                  <a:extLst>
                    <a:ext uri="{9D8B030D-6E8A-4147-A177-3AD203B41FA5}">
                      <a16:colId xmlns:a16="http://schemas.microsoft.com/office/drawing/2014/main" val="842071291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Unix</a:t>
                      </a:r>
                      <a:endParaRPr lang="ko-KR" altLang="en-US" sz="4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10930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436CA23-BDF5-4F6E-9742-69794840ACCB}"/>
              </a:ext>
            </a:extLst>
          </p:cNvPr>
          <p:cNvGraphicFramePr>
            <a:graphicFrameLocks noGrp="1"/>
          </p:cNvGraphicFramePr>
          <p:nvPr/>
        </p:nvGraphicFramePr>
        <p:xfrm>
          <a:off x="1862671" y="4345224"/>
          <a:ext cx="1986662" cy="7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329">
                  <a:extLst>
                    <a:ext uri="{9D8B030D-6E8A-4147-A177-3AD203B41FA5}">
                      <a16:colId xmlns:a16="http://schemas.microsoft.com/office/drawing/2014/main" val="842071291"/>
                    </a:ext>
                  </a:extLst>
                </a:gridCol>
                <a:gridCol w="801333">
                  <a:extLst>
                    <a:ext uri="{9D8B030D-6E8A-4147-A177-3AD203B41FA5}">
                      <a16:colId xmlns:a16="http://schemas.microsoft.com/office/drawing/2014/main" val="2197780370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Unix</a:t>
                      </a:r>
                      <a:endParaRPr lang="ko-KR" altLang="en-US" sz="3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x86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10930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4C0B556F-D337-4149-8B30-25A087948E86}"/>
              </a:ext>
            </a:extLst>
          </p:cNvPr>
          <p:cNvGraphicFramePr>
            <a:graphicFrameLocks noGrp="1"/>
          </p:cNvGraphicFramePr>
          <p:nvPr/>
        </p:nvGraphicFramePr>
        <p:xfrm>
          <a:off x="4022671" y="4345224"/>
          <a:ext cx="3066661" cy="7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753">
                  <a:extLst>
                    <a:ext uri="{9D8B030D-6E8A-4147-A177-3AD203B41FA5}">
                      <a16:colId xmlns:a16="http://schemas.microsoft.com/office/drawing/2014/main" val="842071291"/>
                    </a:ext>
                  </a:extLst>
                </a:gridCol>
                <a:gridCol w="1008484">
                  <a:extLst>
                    <a:ext uri="{9D8B030D-6E8A-4147-A177-3AD203B41FA5}">
                      <a16:colId xmlns:a16="http://schemas.microsoft.com/office/drawing/2014/main" val="2197780370"/>
                    </a:ext>
                  </a:extLst>
                </a:gridCol>
                <a:gridCol w="863892">
                  <a:extLst>
                    <a:ext uri="{9D8B030D-6E8A-4147-A177-3AD203B41FA5}">
                      <a16:colId xmlns:a16="http://schemas.microsoft.com/office/drawing/2014/main" val="3412101478"/>
                    </a:ext>
                  </a:extLst>
                </a:gridCol>
                <a:gridCol w="688532">
                  <a:extLst>
                    <a:ext uri="{9D8B030D-6E8A-4147-A177-3AD203B41FA5}">
                      <a16:colId xmlns:a16="http://schemas.microsoft.com/office/drawing/2014/main" val="2489397171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Unix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x86</a:t>
                      </a:r>
                      <a:endParaRPr lang="ko-KR" altLang="en-US" sz="4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36000" marR="36000" marT="3600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00B336"/>
                          </a:solidFill>
                        </a:rPr>
                        <a:t>가상화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0070C0"/>
                          </a:solidFill>
                        </a:rPr>
                        <a:t>클라우드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10930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F82EB0A-37EE-447E-B36C-D6356FF43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73587"/>
              </p:ext>
            </p:extLst>
          </p:nvPr>
        </p:nvGraphicFramePr>
        <p:xfrm>
          <a:off x="7442693" y="4345224"/>
          <a:ext cx="4064351" cy="719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8584">
                  <a:extLst>
                    <a:ext uri="{9D8B030D-6E8A-4147-A177-3AD203B41FA5}">
                      <a16:colId xmlns:a16="http://schemas.microsoft.com/office/drawing/2014/main" val="21977803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12101478"/>
                    </a:ext>
                  </a:extLst>
                </a:gridCol>
                <a:gridCol w="1851767">
                  <a:extLst>
                    <a:ext uri="{9D8B030D-6E8A-4147-A177-3AD203B41FA5}">
                      <a16:colId xmlns:a16="http://schemas.microsoft.com/office/drawing/2014/main" val="2489397171"/>
                    </a:ext>
                  </a:extLst>
                </a:gridCol>
              </a:tblGrid>
              <a:tr h="7199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x86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>
                          <a:solidFill>
                            <a:srgbClr val="00B336"/>
                          </a:solidFill>
                        </a:rPr>
                        <a:t>가상화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dirty="0">
                          <a:solidFill>
                            <a:srgbClr val="0070C0"/>
                          </a:solidFill>
                        </a:rPr>
                        <a:t>클라우드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109309"/>
                  </a:ext>
                </a:extLst>
              </a:tr>
            </a:tbl>
          </a:graphicData>
        </a:graphic>
      </p:graphicFrame>
      <p:sp>
        <p:nvSpPr>
          <p:cNvPr id="2" name="말풍선: 타원형 1">
            <a:extLst>
              <a:ext uri="{FF2B5EF4-FFF2-40B4-BE49-F238E27FC236}">
                <a16:creationId xmlns:a16="http://schemas.microsoft.com/office/drawing/2014/main" id="{7F5B0987-621B-4F3E-96FE-2915615D3134}"/>
              </a:ext>
            </a:extLst>
          </p:cNvPr>
          <p:cNvSpPr/>
          <p:nvPr/>
        </p:nvSpPr>
        <p:spPr>
          <a:xfrm>
            <a:off x="6529668" y="2175796"/>
            <a:ext cx="2133107" cy="1474227"/>
          </a:xfrm>
          <a:prstGeom prst="wedgeEllipseCallout">
            <a:avLst>
              <a:gd name="adj1" fmla="val 36324"/>
              <a:gd name="adj2" fmla="val 56757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400" b="1" dirty="0">
                <a:solidFill>
                  <a:schemeClr val="tx1"/>
                </a:solidFill>
              </a:rPr>
              <a:t>이제는 하이브리드 클라우드 시대</a:t>
            </a:r>
            <a:r>
              <a:rPr lang="en-US" altLang="ko-KR" sz="1400" b="1" dirty="0">
                <a:solidFill>
                  <a:schemeClr val="tx1"/>
                </a:solidFill>
              </a:rPr>
              <a:t>!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313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73B909-F20F-40B0-A1AF-EEAEE483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1600" spc="-30" dirty="0" err="1"/>
              <a:t>어플라이언스</a:t>
            </a:r>
            <a:r>
              <a:rPr lang="ko-KR" altLang="en-US" sz="1600" spc="-30" dirty="0"/>
              <a:t> 취약점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3C6BC-0E80-4DD7-9F6F-11CAE4435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어플라이언스</a:t>
            </a:r>
            <a:r>
              <a:rPr lang="ko-KR" altLang="en-US" dirty="0"/>
              <a:t> 장비는 첫 구매 시 단일 제조사를 통한 장점이 있으나</a:t>
            </a:r>
            <a:r>
              <a:rPr lang="en-US" altLang="ko-KR" dirty="0"/>
              <a:t>, </a:t>
            </a:r>
            <a:r>
              <a:rPr lang="ko-KR" altLang="en-US" dirty="0"/>
              <a:t>내부적으로는 하드웨어와 소프트웨어 기술 지원 이원화에 따른 장애 처리 어려움 가중 및 증설 시 고용량의 증설 단위로 고비용 투자가 필요합니다</a:t>
            </a:r>
            <a:r>
              <a:rPr lang="en-US" altLang="ko-KR" dirty="0"/>
              <a:t>. </a:t>
            </a:r>
            <a:r>
              <a:rPr lang="ko-KR" altLang="en-US" dirty="0"/>
              <a:t>반면 사용 하드웨어 기반의 </a:t>
            </a:r>
            <a:r>
              <a:rPr lang="en-US" altLang="ko-KR" dirty="0"/>
              <a:t>Veeam </a:t>
            </a:r>
            <a:r>
              <a:rPr lang="ko-KR" altLang="en-US" dirty="0"/>
              <a:t>제품 도입 시 각 사의 전문화된 기술지원으로 빠른 장애 처리가 가능하며</a:t>
            </a:r>
            <a:r>
              <a:rPr lang="en-US" altLang="ko-KR" dirty="0"/>
              <a:t>, </a:t>
            </a:r>
            <a:r>
              <a:rPr lang="ko-KR" altLang="en-US" dirty="0"/>
              <a:t>하드웨어 증설 시 고객이 필요로 하는 만큼 유연한 확장 및 비용 절감을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358FBD-836E-4B3B-8651-F9BBC12F7E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2F31CE6-A812-49A4-A957-8A92FF57923B}"/>
              </a:ext>
            </a:extLst>
          </p:cNvPr>
          <p:cNvSpPr/>
          <p:nvPr/>
        </p:nvSpPr>
        <p:spPr bwMode="auto">
          <a:xfrm>
            <a:off x="0" y="1994263"/>
            <a:ext cx="8734425" cy="4323737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51E0CF-E891-4F77-9590-7BF91A84194C}"/>
              </a:ext>
            </a:extLst>
          </p:cNvPr>
          <p:cNvSpPr/>
          <p:nvPr/>
        </p:nvSpPr>
        <p:spPr bwMode="auto">
          <a:xfrm>
            <a:off x="219013" y="2435851"/>
            <a:ext cx="1803401" cy="36406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Base</a:t>
            </a:r>
            <a:r>
              <a:rPr lang="ko-KR" altLang="en-US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en-US" altLang="ko-KR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(4-27TB)</a:t>
            </a:r>
            <a:endParaRPr lang="ko-KR" altLang="en-US" spc="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3A15CE9-A0DB-412D-BF5D-1B15AEB1428D}"/>
              </a:ext>
            </a:extLst>
          </p:cNvPr>
          <p:cNvSpPr/>
          <p:nvPr/>
        </p:nvSpPr>
        <p:spPr bwMode="auto">
          <a:xfrm>
            <a:off x="219013" y="2884587"/>
            <a:ext cx="1803401" cy="36406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Storage(49TB)</a:t>
            </a:r>
            <a:endParaRPr lang="ko-KR" altLang="en-US" spc="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185413-455F-418B-AF14-B0AAB1CEE8D0}"/>
              </a:ext>
            </a:extLst>
          </p:cNvPr>
          <p:cNvSpPr/>
          <p:nvPr/>
        </p:nvSpPr>
        <p:spPr bwMode="auto">
          <a:xfrm>
            <a:off x="219013" y="3587321"/>
            <a:ext cx="1803401" cy="36406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Storage(49TB)</a:t>
            </a:r>
            <a:endParaRPr lang="ko-KR" altLang="en-US" spc="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B1E9360-AA30-4850-9649-F6F21267BA4B}"/>
              </a:ext>
            </a:extLst>
          </p:cNvPr>
          <p:cNvCxnSpPr>
            <a:cxnSpLocks/>
          </p:cNvCxnSpPr>
          <p:nvPr/>
        </p:nvCxnSpPr>
        <p:spPr>
          <a:xfrm>
            <a:off x="1150345" y="3331823"/>
            <a:ext cx="0" cy="189259"/>
          </a:xfrm>
          <a:prstGeom prst="line">
            <a:avLst/>
          </a:prstGeom>
          <a:ln w="76200" cap="rnd">
            <a:solidFill>
              <a:schemeClr val="bg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0A26EF-3659-4E05-8728-BB36273D8283}"/>
              </a:ext>
            </a:extLst>
          </p:cNvPr>
          <p:cNvSpPr txBox="1"/>
          <p:nvPr/>
        </p:nvSpPr>
        <p:spPr>
          <a:xfrm>
            <a:off x="4555074" y="2315965"/>
            <a:ext cx="4292596" cy="3462038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2</a:t>
            </a:r>
            <a:r>
              <a:rPr lang="ko-KR" altLang="en-US" sz="1400" dirty="0">
                <a:solidFill>
                  <a:schemeClr val="bg1"/>
                </a:solidFill>
              </a:rPr>
              <a:t>개의 인텔 프로세스</a:t>
            </a:r>
            <a:r>
              <a:rPr lang="en-US" altLang="ko-KR" sz="1400" dirty="0">
                <a:solidFill>
                  <a:schemeClr val="bg1"/>
                </a:solidFill>
              </a:rPr>
              <a:t>, 64GB </a:t>
            </a:r>
            <a:r>
              <a:rPr lang="ko-KR" altLang="en-US" sz="1400" dirty="0">
                <a:solidFill>
                  <a:schemeClr val="bg1"/>
                </a:solidFill>
              </a:rPr>
              <a:t>메모리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</a:rPr>
              <a:t>2.4Ghz * 8core </a:t>
            </a:r>
            <a:r>
              <a:rPr lang="ko-KR" altLang="en-US" sz="1200" dirty="0">
                <a:solidFill>
                  <a:schemeClr val="bg1"/>
                </a:solidFill>
              </a:rPr>
              <a:t>또는 </a:t>
            </a:r>
            <a:r>
              <a:rPr lang="en-US" altLang="ko-KR" sz="1200" dirty="0">
                <a:solidFill>
                  <a:schemeClr val="bg1"/>
                </a:solidFill>
              </a:rPr>
              <a:t>2.2GHz * 10core</a:t>
            </a: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스토리지 추가 시 </a:t>
            </a:r>
            <a:r>
              <a:rPr lang="en-US" altLang="ko-KR" sz="1200" dirty="0">
                <a:solidFill>
                  <a:schemeClr val="bg1"/>
                </a:solidFill>
              </a:rPr>
              <a:t>64GB </a:t>
            </a:r>
            <a:r>
              <a:rPr lang="ko-KR" altLang="en-US" sz="1200" dirty="0">
                <a:solidFill>
                  <a:schemeClr val="bg1"/>
                </a:solidFill>
              </a:rPr>
              <a:t>메모리 증설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최대 </a:t>
            </a:r>
            <a:r>
              <a:rPr lang="en-US" altLang="ko-KR" sz="1200" dirty="0">
                <a:solidFill>
                  <a:schemeClr val="bg1"/>
                </a:solidFill>
              </a:rPr>
              <a:t>192GB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Base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4-27TB, Storage 49TB </a:t>
            </a:r>
            <a:r>
              <a:rPr lang="ko-KR" altLang="en-US" sz="1400" dirty="0">
                <a:solidFill>
                  <a:schemeClr val="bg1"/>
                </a:solidFill>
              </a:rPr>
              <a:t>단위로 확장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최대 </a:t>
            </a:r>
            <a:r>
              <a:rPr lang="en-US" altLang="ko-KR" sz="1200" dirty="0">
                <a:solidFill>
                  <a:schemeClr val="bg1"/>
                </a:solidFill>
              </a:rPr>
              <a:t>6</a:t>
            </a:r>
            <a:r>
              <a:rPr lang="ko-KR" altLang="en-US" sz="1200" dirty="0">
                <a:solidFill>
                  <a:schemeClr val="bg1"/>
                </a:solidFill>
              </a:rPr>
              <a:t>개의 스토리지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확장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최대</a:t>
            </a:r>
            <a:r>
              <a:rPr lang="en-US" altLang="ko-KR" sz="1200" dirty="0">
                <a:solidFill>
                  <a:schemeClr val="bg1"/>
                </a:solidFill>
              </a:rPr>
              <a:t> 300TB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SAS Raid controller </a:t>
            </a:r>
            <a:r>
              <a:rPr lang="ko-KR" altLang="en-US" sz="1400" dirty="0">
                <a:solidFill>
                  <a:schemeClr val="bg1"/>
                </a:solidFill>
              </a:rPr>
              <a:t>캐시 </a:t>
            </a:r>
            <a:r>
              <a:rPr lang="en-US" altLang="ko-KR" sz="1400" dirty="0">
                <a:solidFill>
                  <a:schemeClr val="bg1"/>
                </a:solidFill>
              </a:rPr>
              <a:t>1GB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개의 </a:t>
            </a:r>
            <a:r>
              <a:rPr lang="en-US" altLang="ko-KR" sz="1400" dirty="0">
                <a:solidFill>
                  <a:schemeClr val="bg1"/>
                </a:solidFill>
              </a:rPr>
              <a:t>PCI </a:t>
            </a:r>
            <a:r>
              <a:rPr lang="ko-KR" altLang="en-US" sz="1400" dirty="0">
                <a:solidFill>
                  <a:schemeClr val="bg1"/>
                </a:solidFill>
              </a:rPr>
              <a:t>인터페이스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6286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개의 </a:t>
            </a:r>
            <a:r>
              <a:rPr lang="en-US" altLang="ko-KR" sz="1200" dirty="0">
                <a:solidFill>
                  <a:schemeClr val="bg1"/>
                </a:solidFill>
              </a:rPr>
              <a:t>1GbE </a:t>
            </a:r>
            <a:r>
              <a:rPr lang="ko-KR" altLang="en-US" sz="1200" dirty="0">
                <a:solidFill>
                  <a:schemeClr val="bg1"/>
                </a:solidFill>
              </a:rPr>
              <a:t>네트웍 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온보드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marL="6286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최대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개의 </a:t>
            </a:r>
            <a:r>
              <a:rPr lang="en-US" altLang="ko-KR" sz="1200" dirty="0">
                <a:solidFill>
                  <a:schemeClr val="bg1"/>
                </a:solidFill>
              </a:rPr>
              <a:t>10GbE </a:t>
            </a:r>
            <a:r>
              <a:rPr lang="ko-KR" altLang="en-US" sz="1200" dirty="0">
                <a:solidFill>
                  <a:schemeClr val="bg1"/>
                </a:solidFill>
              </a:rPr>
              <a:t>네트웍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최대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개의 </a:t>
            </a:r>
            <a:r>
              <a:rPr lang="en-US" altLang="ko-KR" sz="1200" dirty="0">
                <a:solidFill>
                  <a:schemeClr val="bg1"/>
                </a:solidFill>
              </a:rPr>
              <a:t>16Gb FC HBA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SAN &amp; Network </a:t>
            </a:r>
            <a:r>
              <a:rPr lang="ko-KR" altLang="en-US" sz="1400" dirty="0">
                <a:solidFill>
                  <a:schemeClr val="bg1"/>
                </a:solidFill>
              </a:rPr>
              <a:t>백업 지원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판매는 </a:t>
            </a:r>
            <a:r>
              <a:rPr lang="en-US" altLang="ko-KR" sz="1400" dirty="0">
                <a:solidFill>
                  <a:schemeClr val="bg1"/>
                </a:solidFill>
              </a:rPr>
              <a:t>V</a:t>
            </a:r>
            <a:r>
              <a:rPr lang="ko-KR" altLang="en-US" sz="1400" dirty="0">
                <a:solidFill>
                  <a:schemeClr val="bg1"/>
                </a:solidFill>
              </a:rPr>
              <a:t>사에서</a:t>
            </a:r>
            <a:r>
              <a:rPr lang="en-US" altLang="ko-KR" sz="1400" dirty="0">
                <a:solidFill>
                  <a:schemeClr val="bg1"/>
                </a:solidFill>
              </a:rPr>
              <a:t>, HW</a:t>
            </a:r>
            <a:r>
              <a:rPr lang="ko-KR" altLang="en-US" sz="1400" dirty="0">
                <a:solidFill>
                  <a:schemeClr val="bg1"/>
                </a:solidFill>
              </a:rPr>
              <a:t>지원은 </a:t>
            </a:r>
            <a:r>
              <a:rPr lang="en-US" altLang="ko-KR" sz="1400" dirty="0">
                <a:solidFill>
                  <a:schemeClr val="bg1"/>
                </a:solidFill>
              </a:rPr>
              <a:t>NCR</a:t>
            </a:r>
            <a:r>
              <a:rPr lang="ko-KR" altLang="en-US" sz="1400" dirty="0">
                <a:solidFill>
                  <a:schemeClr val="bg1"/>
                </a:solidFill>
              </a:rPr>
              <a:t>에서 수행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</a:rPr>
              <a:t>5230</a:t>
            </a:r>
            <a:r>
              <a:rPr lang="ko-KR" altLang="en-US" sz="1400" dirty="0">
                <a:solidFill>
                  <a:schemeClr val="bg1"/>
                </a:solidFill>
              </a:rPr>
              <a:t>모델의 단종 </a:t>
            </a:r>
            <a:r>
              <a:rPr lang="en-US" altLang="ko-KR" sz="1400" dirty="0">
                <a:solidFill>
                  <a:schemeClr val="bg1"/>
                </a:solidFill>
              </a:rPr>
              <a:t>2022</a:t>
            </a:r>
            <a:r>
              <a:rPr lang="ko-KR" altLang="en-US" sz="1400" dirty="0">
                <a:solidFill>
                  <a:schemeClr val="bg1"/>
                </a:solidFill>
              </a:rPr>
              <a:t>년 </a:t>
            </a:r>
            <a:r>
              <a:rPr lang="en-US" altLang="ko-KR" sz="1400" dirty="0">
                <a:solidFill>
                  <a:schemeClr val="bg1"/>
                </a:solidFill>
              </a:rPr>
              <a:t>1</a:t>
            </a:r>
            <a:r>
              <a:rPr lang="ko-KR" altLang="en-US" sz="1400" dirty="0">
                <a:solidFill>
                  <a:schemeClr val="bg1"/>
                </a:solidFill>
              </a:rPr>
              <a:t>월 </a:t>
            </a:r>
            <a:r>
              <a:rPr lang="en-US" altLang="ko-KR" sz="1400" dirty="0">
                <a:solidFill>
                  <a:schemeClr val="bg1"/>
                </a:solidFill>
              </a:rPr>
              <a:t>31</a:t>
            </a:r>
            <a:r>
              <a:rPr lang="ko-KR" altLang="en-US" sz="1400" dirty="0">
                <a:solidFill>
                  <a:schemeClr val="bg1"/>
                </a:solidFill>
              </a:rPr>
              <a:t>일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10311B3-6DF3-4FFE-81D1-BC4833ACA817}"/>
              </a:ext>
            </a:extLst>
          </p:cNvPr>
          <p:cNvGrpSpPr/>
          <p:nvPr/>
        </p:nvGrpSpPr>
        <p:grpSpPr>
          <a:xfrm>
            <a:off x="215899" y="4421337"/>
            <a:ext cx="3843309" cy="1497762"/>
            <a:chOff x="322291" y="3125036"/>
            <a:chExt cx="3843309" cy="1497762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9056377-D60A-4657-96B1-E5979EC414AC}"/>
                </a:ext>
              </a:extLst>
            </p:cNvPr>
            <p:cNvSpPr/>
            <p:nvPr/>
          </p:nvSpPr>
          <p:spPr bwMode="auto">
            <a:xfrm>
              <a:off x="322291" y="3125036"/>
              <a:ext cx="3843309" cy="1497762"/>
            </a:xfrm>
            <a:prstGeom prst="roundRect">
              <a:avLst>
                <a:gd name="adj" fmla="val 5747"/>
              </a:avLst>
            </a:prstGeom>
            <a:noFill/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36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rPr>
                <a:t>가장 많은 판매 모델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C1AC0BF-A888-4199-B4B0-383424AC7039}"/>
                </a:ext>
              </a:extLst>
            </p:cNvPr>
            <p:cNvSpPr/>
            <p:nvPr/>
          </p:nvSpPr>
          <p:spPr bwMode="auto">
            <a:xfrm>
              <a:off x="2959665" y="3547541"/>
              <a:ext cx="896342" cy="18682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Base</a:t>
              </a:r>
              <a:r>
                <a:rPr lang="ko-KR" altLang="en-US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altLang="ko-KR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(4TB)</a:t>
              </a:r>
              <a:endParaRPr lang="ko-KR" altLang="en-US" sz="900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1413E9A-AAEE-4630-B770-600FA4C9506F}"/>
                </a:ext>
              </a:extLst>
            </p:cNvPr>
            <p:cNvSpPr/>
            <p:nvPr/>
          </p:nvSpPr>
          <p:spPr bwMode="auto">
            <a:xfrm>
              <a:off x="2959665" y="3802389"/>
              <a:ext cx="896342" cy="18682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Storage(49TB)</a:t>
              </a:r>
              <a:endParaRPr lang="ko-KR" altLang="en-US" sz="900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E27EDA2-52D6-4A03-8459-F484BCDCA27B}"/>
                </a:ext>
              </a:extLst>
            </p:cNvPr>
            <p:cNvSpPr/>
            <p:nvPr/>
          </p:nvSpPr>
          <p:spPr bwMode="auto">
            <a:xfrm>
              <a:off x="2959665" y="4057237"/>
              <a:ext cx="896342" cy="18682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Storage(49TB)</a:t>
              </a:r>
              <a:endParaRPr lang="ko-KR" altLang="en-US" sz="900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A8176B4-43A8-4F50-B401-5CAA351605C7}"/>
                </a:ext>
              </a:extLst>
            </p:cNvPr>
            <p:cNvSpPr/>
            <p:nvPr/>
          </p:nvSpPr>
          <p:spPr bwMode="auto">
            <a:xfrm>
              <a:off x="2959665" y="3255080"/>
              <a:ext cx="896342" cy="186822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spc="0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103</a:t>
              </a:r>
              <a:r>
                <a:rPr lang="en-US" altLang="ko-KR" sz="1100" b="1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TB</a:t>
              </a:r>
              <a:endParaRPr lang="ko-KR" altLang="en-US" sz="1100" b="1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CEF4473-9919-48B9-9BB9-4E08C51B8C03}"/>
                </a:ext>
              </a:extLst>
            </p:cNvPr>
            <p:cNvSpPr/>
            <p:nvPr/>
          </p:nvSpPr>
          <p:spPr bwMode="auto">
            <a:xfrm>
              <a:off x="1799732" y="3547541"/>
              <a:ext cx="896342" cy="18682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Base</a:t>
              </a:r>
              <a:r>
                <a:rPr lang="ko-KR" altLang="en-US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altLang="ko-KR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(4TB)</a:t>
              </a:r>
              <a:endParaRPr lang="ko-KR" altLang="en-US" sz="900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3B6AC7B-2274-43A2-B96B-A9604315AEC0}"/>
                </a:ext>
              </a:extLst>
            </p:cNvPr>
            <p:cNvSpPr/>
            <p:nvPr/>
          </p:nvSpPr>
          <p:spPr bwMode="auto">
            <a:xfrm>
              <a:off x="1799732" y="3802389"/>
              <a:ext cx="896342" cy="18682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Storage(49TB)</a:t>
              </a:r>
              <a:endParaRPr lang="ko-KR" altLang="en-US" sz="900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33D5275-BCC7-4B2A-8558-3309C0ED8559}"/>
                </a:ext>
              </a:extLst>
            </p:cNvPr>
            <p:cNvSpPr/>
            <p:nvPr/>
          </p:nvSpPr>
          <p:spPr bwMode="auto">
            <a:xfrm>
              <a:off x="1829363" y="3255080"/>
              <a:ext cx="896342" cy="186822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spc="0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53TB</a:t>
              </a:r>
              <a:endParaRPr lang="ko-KR" altLang="en-US" sz="1100" b="1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2A3DBBF-B157-405A-8A04-E6DF4A18B454}"/>
                </a:ext>
              </a:extLst>
            </p:cNvPr>
            <p:cNvSpPr/>
            <p:nvPr/>
          </p:nvSpPr>
          <p:spPr bwMode="auto">
            <a:xfrm>
              <a:off x="652492" y="3547541"/>
              <a:ext cx="896342" cy="186822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Base</a:t>
              </a:r>
              <a:r>
                <a:rPr lang="ko-KR" altLang="en-US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</a:t>
              </a:r>
              <a:r>
                <a:rPr lang="en-US" altLang="ko-KR" sz="900" spc="0" dirty="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(4-27TB)</a:t>
              </a:r>
              <a:endParaRPr lang="ko-KR" altLang="en-US" sz="900" spc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2563137-FCF8-4DC4-ADA1-E3AA43EA58DA}"/>
                </a:ext>
              </a:extLst>
            </p:cNvPr>
            <p:cNvSpPr/>
            <p:nvPr/>
          </p:nvSpPr>
          <p:spPr bwMode="auto">
            <a:xfrm>
              <a:off x="652492" y="3255080"/>
              <a:ext cx="896342" cy="186822"/>
            </a:xfrm>
            <a:prstGeom prst="rect">
              <a:avLst/>
            </a:prstGeom>
            <a:noFill/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spc="0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4-27TB</a:t>
              </a:r>
              <a:endParaRPr lang="ko-KR" altLang="en-US" sz="1100" b="1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CE201299-7616-459B-ACD2-D82EAFC37CA1}"/>
              </a:ext>
            </a:extLst>
          </p:cNvPr>
          <p:cNvSpPr/>
          <p:nvPr/>
        </p:nvSpPr>
        <p:spPr>
          <a:xfrm>
            <a:off x="2167468" y="2578438"/>
            <a:ext cx="283072" cy="1257864"/>
          </a:xfrm>
          <a:prstGeom prst="rightBrace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BF109F-3CE4-4C87-AAE5-B05AB22B4854}"/>
              </a:ext>
            </a:extLst>
          </p:cNvPr>
          <p:cNvSpPr txBox="1"/>
          <p:nvPr/>
        </p:nvSpPr>
        <p:spPr>
          <a:xfrm>
            <a:off x="2425143" y="3057329"/>
            <a:ext cx="1888067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장치의 구성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814ECA-4F20-4E85-9DEC-CBFB86223AF5}"/>
              </a:ext>
            </a:extLst>
          </p:cNvPr>
          <p:cNvSpPr txBox="1"/>
          <p:nvPr/>
        </p:nvSpPr>
        <p:spPr>
          <a:xfrm>
            <a:off x="4558270" y="2315962"/>
            <a:ext cx="4176155" cy="3462038"/>
          </a:xfrm>
          <a:prstGeom prst="rect">
            <a:avLst/>
          </a:prstGeom>
          <a:solidFill>
            <a:srgbClr val="003738"/>
          </a:solidFill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E296"/>
                </a:solidFill>
              </a:rPr>
              <a:t>2</a:t>
            </a:r>
            <a:r>
              <a:rPr lang="ko-KR" altLang="en-US" sz="1400" dirty="0">
                <a:solidFill>
                  <a:srgbClr val="00E296"/>
                </a:solidFill>
              </a:rPr>
              <a:t>개의 인텔 프로세스</a:t>
            </a:r>
            <a:r>
              <a:rPr lang="en-US" altLang="ko-KR" sz="1400" dirty="0">
                <a:solidFill>
                  <a:srgbClr val="00E296"/>
                </a:solidFill>
              </a:rPr>
              <a:t>, 64GB </a:t>
            </a:r>
            <a:r>
              <a:rPr lang="ko-KR" altLang="en-US" sz="1400" dirty="0">
                <a:solidFill>
                  <a:srgbClr val="00E296"/>
                </a:solidFill>
              </a:rPr>
              <a:t>메모리 </a:t>
            </a:r>
            <a:endParaRPr lang="en-US" altLang="ko-KR" sz="1400" dirty="0">
              <a:solidFill>
                <a:srgbClr val="00E296"/>
              </a:solidFill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</a:rPr>
              <a:t>2.4Ghz * 8core </a:t>
            </a:r>
            <a:r>
              <a:rPr lang="ko-KR" altLang="en-US" sz="1200" dirty="0">
                <a:solidFill>
                  <a:schemeClr val="bg1"/>
                </a:solidFill>
              </a:rPr>
              <a:t>또는 </a:t>
            </a:r>
            <a:r>
              <a:rPr lang="en-US" altLang="ko-KR" sz="1200" dirty="0">
                <a:solidFill>
                  <a:schemeClr val="bg1"/>
                </a:solidFill>
              </a:rPr>
              <a:t>2.2GHz * 10core</a:t>
            </a: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00E296"/>
                </a:solidFill>
              </a:rPr>
              <a:t>스토리지 추가 시 </a:t>
            </a:r>
            <a:r>
              <a:rPr lang="en-US" altLang="ko-KR" sz="1200" dirty="0">
                <a:solidFill>
                  <a:srgbClr val="00E296"/>
                </a:solidFill>
              </a:rPr>
              <a:t>64GB </a:t>
            </a:r>
            <a:r>
              <a:rPr lang="ko-KR" altLang="en-US" sz="1200" dirty="0">
                <a:solidFill>
                  <a:srgbClr val="00E296"/>
                </a:solidFill>
              </a:rPr>
              <a:t>메모리 증설</a:t>
            </a:r>
            <a:r>
              <a:rPr lang="en-US" altLang="ko-KR" sz="1200" dirty="0">
                <a:solidFill>
                  <a:srgbClr val="00E296"/>
                </a:solidFill>
              </a:rPr>
              <a:t>, </a:t>
            </a:r>
            <a:r>
              <a:rPr lang="ko-KR" altLang="en-US" sz="1200" dirty="0">
                <a:solidFill>
                  <a:srgbClr val="00E296"/>
                </a:solidFill>
              </a:rPr>
              <a:t>최대 </a:t>
            </a:r>
            <a:r>
              <a:rPr lang="en-US" altLang="ko-KR" sz="1200" dirty="0">
                <a:solidFill>
                  <a:srgbClr val="00E296"/>
                </a:solidFill>
              </a:rPr>
              <a:t>192GB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E296"/>
                </a:solidFill>
              </a:rPr>
              <a:t>Base</a:t>
            </a:r>
            <a:r>
              <a:rPr lang="ko-KR" altLang="en-US" sz="1400" dirty="0">
                <a:solidFill>
                  <a:srgbClr val="00E296"/>
                </a:solidFill>
              </a:rPr>
              <a:t> </a:t>
            </a:r>
            <a:r>
              <a:rPr lang="en-US" altLang="ko-KR" sz="1400" dirty="0">
                <a:solidFill>
                  <a:srgbClr val="00E296"/>
                </a:solidFill>
              </a:rPr>
              <a:t>4-27TB, Storage 49TB </a:t>
            </a:r>
            <a:r>
              <a:rPr lang="ko-KR" altLang="en-US" sz="1400" dirty="0">
                <a:solidFill>
                  <a:srgbClr val="00E296"/>
                </a:solidFill>
              </a:rPr>
              <a:t>단위로 확장</a:t>
            </a:r>
            <a:endParaRPr lang="en-US" altLang="ko-KR" sz="1400" dirty="0">
              <a:solidFill>
                <a:srgbClr val="00E296"/>
              </a:solidFill>
            </a:endParaRPr>
          </a:p>
          <a:p>
            <a:pPr marL="628650" lvl="1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최대 </a:t>
            </a:r>
            <a:r>
              <a:rPr lang="en-US" altLang="ko-KR" sz="1200" dirty="0">
                <a:solidFill>
                  <a:schemeClr val="bg1"/>
                </a:solidFill>
              </a:rPr>
              <a:t>6</a:t>
            </a:r>
            <a:r>
              <a:rPr lang="ko-KR" altLang="en-US" sz="1200" dirty="0">
                <a:solidFill>
                  <a:schemeClr val="bg1"/>
                </a:solidFill>
              </a:rPr>
              <a:t>개의 스토리지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확장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최대</a:t>
            </a:r>
            <a:r>
              <a:rPr lang="en-US" altLang="ko-KR" sz="1200" dirty="0">
                <a:solidFill>
                  <a:schemeClr val="bg1"/>
                </a:solidFill>
              </a:rPr>
              <a:t> 300TB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E296"/>
                </a:solidFill>
              </a:rPr>
              <a:t>SAS Raid controller </a:t>
            </a:r>
            <a:r>
              <a:rPr lang="ko-KR" altLang="en-US" sz="1400" dirty="0">
                <a:solidFill>
                  <a:srgbClr val="00E296"/>
                </a:solidFill>
              </a:rPr>
              <a:t>캐시 </a:t>
            </a:r>
            <a:r>
              <a:rPr lang="en-US" altLang="ko-KR" sz="1400" dirty="0">
                <a:solidFill>
                  <a:srgbClr val="00E296"/>
                </a:solidFill>
              </a:rPr>
              <a:t>1GB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최대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ko-KR" altLang="en-US" sz="1400" dirty="0">
                <a:solidFill>
                  <a:schemeClr val="bg1"/>
                </a:solidFill>
              </a:rPr>
              <a:t>개의 </a:t>
            </a:r>
            <a:r>
              <a:rPr lang="en-US" altLang="ko-KR" sz="1400" dirty="0">
                <a:solidFill>
                  <a:schemeClr val="bg1"/>
                </a:solidFill>
              </a:rPr>
              <a:t>PCI </a:t>
            </a:r>
            <a:r>
              <a:rPr lang="ko-KR" altLang="en-US" sz="1400" dirty="0">
                <a:solidFill>
                  <a:schemeClr val="bg1"/>
                </a:solidFill>
              </a:rPr>
              <a:t>인터페이스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6286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개의 </a:t>
            </a:r>
            <a:r>
              <a:rPr lang="en-US" altLang="ko-KR" sz="1200" dirty="0">
                <a:solidFill>
                  <a:schemeClr val="bg1"/>
                </a:solidFill>
              </a:rPr>
              <a:t>1GbE </a:t>
            </a:r>
            <a:r>
              <a:rPr lang="ko-KR" altLang="en-US" sz="1200" dirty="0">
                <a:solidFill>
                  <a:schemeClr val="bg1"/>
                </a:solidFill>
              </a:rPr>
              <a:t>네트웍 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 err="1">
                <a:solidFill>
                  <a:schemeClr val="bg1"/>
                </a:solidFill>
              </a:rPr>
              <a:t>온보드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</a:p>
          <a:p>
            <a:pPr marL="6286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E296"/>
                </a:solidFill>
              </a:rPr>
              <a:t>최대 </a:t>
            </a:r>
            <a:r>
              <a:rPr lang="en-US" altLang="ko-KR" sz="1200" dirty="0">
                <a:solidFill>
                  <a:srgbClr val="00E296"/>
                </a:solidFill>
              </a:rPr>
              <a:t>4</a:t>
            </a:r>
            <a:r>
              <a:rPr lang="ko-KR" altLang="en-US" sz="1200" dirty="0">
                <a:solidFill>
                  <a:srgbClr val="00E296"/>
                </a:solidFill>
              </a:rPr>
              <a:t>개의 </a:t>
            </a:r>
            <a:r>
              <a:rPr lang="en-US" altLang="ko-KR" sz="1200" dirty="0">
                <a:solidFill>
                  <a:srgbClr val="00E296"/>
                </a:solidFill>
              </a:rPr>
              <a:t>10GbE </a:t>
            </a:r>
            <a:r>
              <a:rPr lang="ko-KR" altLang="en-US" sz="1200" dirty="0">
                <a:solidFill>
                  <a:srgbClr val="00E296"/>
                </a:solidFill>
              </a:rPr>
              <a:t>네트웍</a:t>
            </a:r>
            <a:endParaRPr lang="en-US" altLang="ko-KR" sz="1200" dirty="0">
              <a:solidFill>
                <a:srgbClr val="00E296"/>
              </a:solidFill>
            </a:endParaRPr>
          </a:p>
          <a:p>
            <a:pPr marL="6286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</a:rPr>
              <a:t>최대 </a:t>
            </a:r>
            <a:r>
              <a:rPr lang="en-US" altLang="ko-KR" sz="1200" dirty="0">
                <a:solidFill>
                  <a:schemeClr val="bg1"/>
                </a:solidFill>
              </a:rPr>
              <a:t>4</a:t>
            </a:r>
            <a:r>
              <a:rPr lang="ko-KR" altLang="en-US" sz="1200" dirty="0">
                <a:solidFill>
                  <a:schemeClr val="bg1"/>
                </a:solidFill>
              </a:rPr>
              <a:t>개의 </a:t>
            </a:r>
            <a:r>
              <a:rPr lang="en-US" altLang="ko-KR" sz="1200" dirty="0">
                <a:solidFill>
                  <a:schemeClr val="bg1"/>
                </a:solidFill>
              </a:rPr>
              <a:t>16Gb FC HBA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</a:rPr>
              <a:t>SAN &amp; Network </a:t>
            </a:r>
            <a:r>
              <a:rPr lang="ko-KR" altLang="en-US" sz="1400" dirty="0">
                <a:solidFill>
                  <a:srgbClr val="FF0000"/>
                </a:solidFill>
              </a:rPr>
              <a:t>백업 지원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/>
                </a:solidFill>
              </a:rPr>
              <a:t>판매는 </a:t>
            </a:r>
            <a:r>
              <a:rPr lang="en-US" altLang="ko-KR" sz="1400" dirty="0">
                <a:solidFill>
                  <a:schemeClr val="bg1"/>
                </a:solidFill>
              </a:rPr>
              <a:t>V</a:t>
            </a:r>
            <a:r>
              <a:rPr lang="ko-KR" altLang="en-US" sz="1400" dirty="0">
                <a:solidFill>
                  <a:schemeClr val="bg1"/>
                </a:solidFill>
              </a:rPr>
              <a:t>사에서</a:t>
            </a:r>
            <a:r>
              <a:rPr lang="en-US" altLang="ko-KR" sz="1400" dirty="0">
                <a:solidFill>
                  <a:schemeClr val="bg1"/>
                </a:solidFill>
              </a:rPr>
              <a:t>, HW</a:t>
            </a:r>
            <a:r>
              <a:rPr lang="ko-KR" altLang="en-US" sz="1400" dirty="0">
                <a:solidFill>
                  <a:schemeClr val="bg1"/>
                </a:solidFill>
              </a:rPr>
              <a:t>지원은 </a:t>
            </a:r>
            <a:r>
              <a:rPr lang="en-US" altLang="ko-KR" sz="1400" dirty="0">
                <a:solidFill>
                  <a:schemeClr val="bg1"/>
                </a:solidFill>
              </a:rPr>
              <a:t>NCR</a:t>
            </a:r>
            <a:r>
              <a:rPr lang="ko-KR" altLang="en-US" sz="1400" dirty="0">
                <a:solidFill>
                  <a:schemeClr val="bg1"/>
                </a:solidFill>
              </a:rPr>
              <a:t>에서 수행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00E296"/>
                </a:solidFill>
              </a:rPr>
              <a:t>5230</a:t>
            </a:r>
            <a:r>
              <a:rPr lang="ko-KR" altLang="en-US" sz="1400" dirty="0">
                <a:solidFill>
                  <a:srgbClr val="00E296"/>
                </a:solidFill>
              </a:rPr>
              <a:t>모델의 단종 </a:t>
            </a:r>
            <a:r>
              <a:rPr lang="en-US" altLang="ko-KR" sz="1400" dirty="0">
                <a:solidFill>
                  <a:srgbClr val="00E296"/>
                </a:solidFill>
              </a:rPr>
              <a:t>2022</a:t>
            </a:r>
            <a:r>
              <a:rPr lang="ko-KR" altLang="en-US" sz="1400" dirty="0">
                <a:solidFill>
                  <a:srgbClr val="00E296"/>
                </a:solidFill>
              </a:rPr>
              <a:t>년 </a:t>
            </a:r>
            <a:r>
              <a:rPr lang="en-US" altLang="ko-KR" sz="1400" dirty="0">
                <a:solidFill>
                  <a:srgbClr val="00E296"/>
                </a:solidFill>
              </a:rPr>
              <a:t>1</a:t>
            </a:r>
            <a:r>
              <a:rPr lang="ko-KR" altLang="en-US" sz="1400" dirty="0">
                <a:solidFill>
                  <a:srgbClr val="00E296"/>
                </a:solidFill>
              </a:rPr>
              <a:t>월 </a:t>
            </a:r>
            <a:r>
              <a:rPr lang="en-US" altLang="ko-KR" sz="1400" dirty="0">
                <a:solidFill>
                  <a:srgbClr val="00E296"/>
                </a:solidFill>
              </a:rPr>
              <a:t>31</a:t>
            </a:r>
            <a:r>
              <a:rPr lang="ko-KR" altLang="en-US" sz="1400" dirty="0">
                <a:solidFill>
                  <a:srgbClr val="00E296"/>
                </a:solidFill>
              </a:rPr>
              <a:t>일</a:t>
            </a:r>
            <a:endParaRPr lang="en-US" altLang="ko-KR" sz="1400" dirty="0">
              <a:solidFill>
                <a:srgbClr val="00E296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6F08C4A-6F9B-4D32-8049-4CDEF15F5C45}"/>
              </a:ext>
            </a:extLst>
          </p:cNvPr>
          <p:cNvSpPr/>
          <p:nvPr/>
        </p:nvSpPr>
        <p:spPr>
          <a:xfrm>
            <a:off x="8963025" y="1994263"/>
            <a:ext cx="3228975" cy="4323737"/>
          </a:xfrm>
          <a:prstGeom prst="roundRect">
            <a:avLst/>
          </a:prstGeom>
          <a:solidFill>
            <a:srgbClr val="00E2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u="sng" dirty="0" err="1"/>
              <a:t>어플라이언스</a:t>
            </a:r>
            <a:r>
              <a:rPr lang="ko-KR" altLang="en-US" sz="2000" b="1" u="sng" dirty="0"/>
              <a:t> 취약점</a:t>
            </a:r>
            <a:endParaRPr lang="en-US" altLang="ko-KR" sz="2000" b="1" u="sng" dirty="0"/>
          </a:p>
          <a:p>
            <a:endParaRPr lang="en-US" altLang="ko-KR" sz="2000" u="sng" dirty="0"/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구매 모델 단종 시 신규 모델 구입 필요</a:t>
            </a:r>
            <a:endParaRPr lang="en-US" altLang="ko-KR" sz="1400" b="1" dirty="0"/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고용량의 증설 단위로 고비용 투자</a:t>
            </a:r>
            <a:endParaRPr lang="en-US" altLang="ko-KR" sz="1400" b="1" dirty="0"/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제조사 </a:t>
            </a:r>
            <a:r>
              <a:rPr lang="en-US" altLang="ko-KR" sz="1400" b="1" dirty="0"/>
              <a:t>Lock-In</a:t>
            </a:r>
            <a:r>
              <a:rPr lang="ko-KR" altLang="en-US" sz="1400" b="1" dirty="0"/>
              <a:t>으로 다양한 잠재 이슈 발생</a:t>
            </a:r>
            <a:endParaRPr lang="en-US" altLang="ko-KR" sz="1400" b="1" dirty="0"/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endParaRPr lang="en-US" altLang="ko-KR" sz="1400" b="1" dirty="0"/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/>
              <a:t>이원화된 기술지원 체계로 장애 시 장시간 소요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파트 수급 및 엔지니어 지원 등등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5217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45175-AE42-41D4-BC5C-074966D67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9F139-E13F-4439-8EFD-3088CF68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E641B4-6798-41E6-AF20-3B232537C03A}"/>
              </a:ext>
            </a:extLst>
          </p:cNvPr>
          <p:cNvSpPr/>
          <p:nvPr/>
        </p:nvSpPr>
        <p:spPr>
          <a:xfrm>
            <a:off x="3846742" y="4436706"/>
            <a:ext cx="4679191" cy="464093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3520E46C-6064-48B0-B01F-8DDB49BED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2439520"/>
            <a:ext cx="5611519" cy="23853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하이브리드 클라우드 환경의 최적 솔루션 빔 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인프라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환경별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사이버 공격 상세 비교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어플라이언스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취약점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기능별 비교 요약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573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2DF1C102-3E43-4C00-A2BE-E682D1A7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경쟁 회사 비교 자료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9E80763-2C86-4D33-8429-B7B24A1BF7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7FF394-F18F-4B36-9429-2EBCB9C7A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886086"/>
              </p:ext>
            </p:extLst>
          </p:nvPr>
        </p:nvGraphicFramePr>
        <p:xfrm>
          <a:off x="448578" y="1148210"/>
          <a:ext cx="11420317" cy="554093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40663">
                  <a:extLst>
                    <a:ext uri="{9D8B030D-6E8A-4147-A177-3AD203B41FA5}">
                      <a16:colId xmlns:a16="http://schemas.microsoft.com/office/drawing/2014/main" val="1301132609"/>
                    </a:ext>
                  </a:extLst>
                </a:gridCol>
                <a:gridCol w="909735">
                  <a:extLst>
                    <a:ext uri="{9D8B030D-6E8A-4147-A177-3AD203B41FA5}">
                      <a16:colId xmlns:a16="http://schemas.microsoft.com/office/drawing/2014/main" val="2176048091"/>
                    </a:ext>
                  </a:extLst>
                </a:gridCol>
                <a:gridCol w="909735">
                  <a:extLst>
                    <a:ext uri="{9D8B030D-6E8A-4147-A177-3AD203B41FA5}">
                      <a16:colId xmlns:a16="http://schemas.microsoft.com/office/drawing/2014/main" val="3619673964"/>
                    </a:ext>
                  </a:extLst>
                </a:gridCol>
                <a:gridCol w="5160184">
                  <a:extLst>
                    <a:ext uri="{9D8B030D-6E8A-4147-A177-3AD203B41FA5}">
                      <a16:colId xmlns:a16="http://schemas.microsoft.com/office/drawing/2014/main" val="1397553398"/>
                    </a:ext>
                  </a:extLst>
                </a:gridCol>
              </a:tblGrid>
              <a:tr h="326027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 err="1">
                          <a:latin typeface="+mn-ea"/>
                          <a:ea typeface="+mn-ea"/>
                        </a:rPr>
                        <a:t>Veeam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80935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AIX, Solaris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 지원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2614711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고속의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NAS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 지원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(NDMP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미사용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약함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제품은 고속의 대량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백업을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위한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어플라이언스가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299970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NAS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 지원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(NDMP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사용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1400859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물리 단독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리눅스의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OS, File, DB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복구 통합 지원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빔 소프트웨어의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Agent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솔루션은 하나의 에이전트와 백업세션으로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OS, File, DB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백업 및 복구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 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개의 서로 다른 제품과 에이전트를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사용해야하며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최신 버전 리눅스의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OS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백업을 지원 못함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909927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물리 단독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리눅스를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Vmware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Hyper-V, Nutanix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으로 즉시 복구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x86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데스크톱 장애 시 백업 마스터의 백업본으로 즉시 서비스 재생</a:t>
                      </a:r>
                      <a:endParaRPr lang="ko-KR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ko-KR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제품은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BMR </a:t>
                      </a:r>
                      <a:r>
                        <a:rPr lang="ko-KR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형식의 파일단위 복구로 정합성보장이 어렵고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P2V </a:t>
                      </a:r>
                      <a:r>
                        <a:rPr lang="ko-KR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복구 과정으로 많은 시간이 소요되어 바로 서비스를 재생할 수 없음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748460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물리 단독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윈도우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리눅스의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VMware, Hyper-V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포맷 자동 변환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82729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VMware, Hyper-V, Nutanix AHV, RHV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의 에이전트리스 백업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복구</a:t>
                      </a:r>
                      <a:endParaRPr lang="en-US" altLang="ko-KR" sz="9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7993" marR="107993"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</a:p>
                  </a:txBody>
                  <a:tcPr marL="91434" marR="91434"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사는 </a:t>
                      </a: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Nutanix AHV, RHV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 지원 미흡</a:t>
                      </a:r>
                    </a:p>
                  </a:txBody>
                  <a:tcPr marL="91434" marR="91434"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91569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VMware, Hyper-V, Nutanix AHV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즉시 복구</a:t>
                      </a:r>
                    </a:p>
                  </a:txBody>
                  <a:tcPr marL="107993" marR="107993"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빔 소프트웨어는 가상화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VM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장애 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백업본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으로 즉시 서비스 재생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제품은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Vmware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만 지원하며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어플라이언스에서만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지원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97427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VMware, Hyper-V</a:t>
                      </a:r>
                      <a:r>
                        <a:rPr lang="ko-KR" altLang="en-US" sz="90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의 에이전트리스</a:t>
                      </a:r>
                      <a:r>
                        <a:rPr lang="en-US" altLang="ko-KR" sz="90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MS SQL Table, Oracle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및 시점 복구</a:t>
                      </a:r>
                    </a:p>
                  </a:txBody>
                  <a:tcPr marL="107993" marR="107993"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사는 데이터베이스 복구 시 반드시 에이전트 설치 필요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43818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VMware, Hyper-V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의 실시간 모니터링 및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GUI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리포팅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빔 소프트웨어의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Veeam One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솔루션으로 백업 클라이언트의 구성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최적화에 대한 헬스체크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184403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VMware,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Hyper-V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에 대한 원격지 실시간 복제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빔 소프트웨어는 가상화 서비스의 원격지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DR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구축을 위한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VM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단위 복제 기능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제품은 준실시간 복제 기능 지원 안함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292106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VMware, Hyper-V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백업본과 복제본에 대한 무결성 검증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빔 소프트웨어는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SureReplica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SureBackup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등의 기능으로 실제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백업본을 실행해서 자동 검증함</a:t>
                      </a:r>
                    </a:p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CRC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체크만 지원하며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복구 검증을 위해 실제로 실행하면서 테스트하는 기능은 없음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111387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물리 서버 및 가상화 백업본에서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MSSQL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테이블 단위 복구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 미지원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232910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물리 서버 및 가상화 백업본에서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MSSQL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즉시 복구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 미지원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005443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물리 서버 및 가상화 백업본에서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Oracle SID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자동 변경 및 복구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사는 미지원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134665"/>
                  </a:ext>
                </a:extLst>
              </a:tr>
              <a:tr h="22563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물리 서버 및 가상화 백업본에서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Oracle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즉시 복구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사는 수작업을 통한 스크립트 작성이 필요하며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매우 복잡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5358660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물리 서버 및 가상화 백업본에서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Exchange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개별 메일 단위 복구 및 검색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사는 메일 단위 복구 시 구성이 복잡하며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솔루션 도입 필요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851235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ko-KR" sz="90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Mysql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PostgreSQL, </a:t>
                      </a:r>
                      <a:r>
                        <a:rPr lang="en-US" altLang="ko-KR" sz="90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Tibero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등 다양한 데이터베이스 </a:t>
                      </a:r>
                      <a:r>
                        <a:rPr lang="ko-KR" altLang="en-US" sz="90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증분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백업 지원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사는 파일 단위 백업으로 국산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및 오픈소스에 대한 증분 백업 미지원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5280962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물리 서버 및 가상화 백업본으로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AWS, Azure, GCP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로의 직접 복구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P2C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또는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V2C</a:t>
                      </a:r>
                      <a:endParaRPr lang="ko-KR" altLang="en-US" sz="90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빔 소프트웨어의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Restore to AWS , Restore to Azure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기능으로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클라우드로의 마이그레이션 자동화 지원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0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제품은 지원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699292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오피스 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365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백업 및 복구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사는 백업 저장소로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 자체 클라우드만 지원하며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온프레미스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저장은 지원하지 않음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또한 복구 시 복수의 메일계정 복구가 불가하며 하나의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복구세션에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하나의 메일계정만 지원함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685851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fontAlgn="ctr" latinLnBrk="0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원격지 백업 및 복원방안</a:t>
                      </a:r>
                    </a:p>
                  </a:txBody>
                  <a:tcPr marL="107993" marR="107993"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639366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압축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중복제거</a:t>
                      </a:r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암호화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954551"/>
                  </a:ext>
                </a:extLst>
              </a:tr>
              <a:tr h="19792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ko-KR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AWS, Azure, GCP </a:t>
                      </a:r>
                      <a:r>
                        <a:rPr lang="ko-KR" altLang="en-US" sz="90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등 다양한 퍼블릭 클라우드의 오브젝트 스토리지에 장기보관 지원</a:t>
                      </a: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O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</a:p>
                  </a:txBody>
                  <a:tcPr marT="7200" marB="720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제품은 </a:t>
                      </a:r>
                      <a:r>
                        <a:rPr lang="en-US" altLang="ko-KR" sz="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CloudCatalyst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또는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Access Appliance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 필요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7200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848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50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ECCAF5-04CF-42FC-B480-5E773D22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장기 보관을 위한 </a:t>
            </a:r>
            <a:r>
              <a:rPr lang="en-US" altLang="ko-KR" dirty="0"/>
              <a:t>Object Storage </a:t>
            </a:r>
            <a:r>
              <a:rPr lang="ko-KR" altLang="en-US" dirty="0"/>
              <a:t>차이점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F7073E-E2F7-49A7-A986-F1C95C7F6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747A99-23A4-41C0-BF87-AD01640C5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15" y="2226962"/>
            <a:ext cx="3604645" cy="1586173"/>
          </a:xfrm>
          <a:prstGeom prst="rect">
            <a:avLst/>
          </a:prstGeom>
        </p:spPr>
      </p:pic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A2A3457-4DBF-47A2-8163-F0D94E67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30" y="2060847"/>
            <a:ext cx="4721888" cy="29809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10371B-D347-4AF1-A40D-F23FF6CE3BF5}"/>
              </a:ext>
            </a:extLst>
          </p:cNvPr>
          <p:cNvSpPr txBox="1"/>
          <p:nvPr/>
        </p:nvSpPr>
        <p:spPr>
          <a:xfrm>
            <a:off x="6574513" y="1650905"/>
            <a:ext cx="5022383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Cloud Tier 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는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Scale-out Backup Repository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의 데이터를 </a:t>
            </a:r>
            <a:r>
              <a:rPr lang="en-US" sz="14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storage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자동 저장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630C2-A1A9-474C-A586-CC14331A2A61}"/>
              </a:ext>
            </a:extLst>
          </p:cNvPr>
          <p:cNvSpPr txBox="1"/>
          <p:nvPr/>
        </p:nvSpPr>
        <p:spPr>
          <a:xfrm>
            <a:off x="304625" y="1650905"/>
            <a:ext cx="5022384" cy="4770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제품은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CloudCatalyst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또는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Appliance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통한 저장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938F1A-E0CB-4A51-98B4-6C5A12A6589D}"/>
              </a:ext>
            </a:extLst>
          </p:cNvPr>
          <p:cNvSpPr txBox="1">
            <a:spLocks/>
          </p:cNvSpPr>
          <p:nvPr/>
        </p:nvSpPr>
        <p:spPr>
          <a:xfrm>
            <a:off x="6468894" y="5207093"/>
            <a:ext cx="5158247" cy="132088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Amazon S3, Azure Blob Storage, IBM Cloud Object Storage, S3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호환 서비스 제공 업체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또는 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-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프레미스에서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Object Storage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의 저비용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단순함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탄력성을 활용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가능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342900" indent="-257175" fontAlgn="base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차 스토리지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어플라이언스에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대한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Vendor Lock-In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방지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342900" indent="-257175" fontAlgn="base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경쟁사와 달리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이중 과금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없이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라이선스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어플라이언스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Cloud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에 저장 가능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1E32A77-8F0F-49EE-A4A0-ED1D18BA0C04}"/>
              </a:ext>
            </a:extLst>
          </p:cNvPr>
          <p:cNvSpPr txBox="1">
            <a:spLocks/>
          </p:cNvSpPr>
          <p:nvPr/>
        </p:nvSpPr>
        <p:spPr>
          <a:xfrm>
            <a:off x="304625" y="5611973"/>
            <a:ext cx="5158247" cy="706027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57175" fontAlgn="base">
              <a:buFont typeface="Arial" panose="020B0604020202020204" pitchFamily="34" charset="0"/>
              <a:buChar char="•"/>
            </a:pPr>
            <a:r>
              <a:rPr lang="ko-KR" altLang="en-US" sz="1400" dirty="0"/>
              <a:t>비용 효율적인 디스크를 이용한 </a:t>
            </a:r>
            <a:r>
              <a:rPr lang="en-US" altLang="ko-KR" sz="1400" dirty="0"/>
              <a:t>1</a:t>
            </a:r>
            <a:r>
              <a:rPr lang="ko-KR" altLang="en-US" sz="1400" dirty="0"/>
              <a:t>차 백업</a:t>
            </a:r>
            <a:endParaRPr lang="en-US" altLang="ko-KR" sz="1400" dirty="0"/>
          </a:p>
          <a:p>
            <a:pPr marL="342900" indent="-257175" fontAlgn="base">
              <a:buFont typeface="Arial" panose="020B0604020202020204" pitchFamily="34" charset="0"/>
              <a:buChar char="•"/>
            </a:pPr>
            <a:r>
              <a:rPr lang="ko-KR" altLang="en-US" sz="1400" dirty="0"/>
              <a:t>모든 운영을 </a:t>
            </a:r>
            <a:r>
              <a:rPr lang="en-US" altLang="ko-KR" sz="1400" dirty="0"/>
              <a:t>NetBackup</a:t>
            </a:r>
            <a:r>
              <a:rPr lang="ko-KR" altLang="en-US" sz="1400" dirty="0"/>
              <a:t>에서 통합 관리</a:t>
            </a:r>
            <a:endParaRPr lang="en-US" altLang="ko-KR" sz="1400" dirty="0"/>
          </a:p>
          <a:p>
            <a:pPr marL="342900" indent="-257175" fontAlgn="base">
              <a:buFont typeface="Arial" panose="020B0604020202020204" pitchFamily="34" charset="0"/>
              <a:buChar char="•"/>
            </a:pPr>
            <a:r>
              <a:rPr lang="ko-KR" altLang="en-US" sz="1400" dirty="0"/>
              <a:t>자동화된 클라우드 </a:t>
            </a:r>
            <a:r>
              <a:rPr lang="en-US" altLang="ko-KR" sz="1400" dirty="0"/>
              <a:t>2</a:t>
            </a:r>
            <a:r>
              <a:rPr lang="ko-KR" altLang="en-US" sz="1400" dirty="0"/>
              <a:t>차 중복제거 장기보관 백업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61FFC9-D53F-4DE4-8812-C412E84B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5" y="3887295"/>
            <a:ext cx="4474362" cy="1557028"/>
          </a:xfrm>
          <a:prstGeom prst="rect">
            <a:avLst/>
          </a:prstGeom>
        </p:spPr>
      </p:pic>
      <p:sp>
        <p:nvSpPr>
          <p:cNvPr id="11" name="텍스트 개체 틀 17">
            <a:extLst>
              <a:ext uri="{FF2B5EF4-FFF2-40B4-BE49-F238E27FC236}">
                <a16:creationId xmlns:a16="http://schemas.microsoft.com/office/drawing/2014/main" id="{8C124A9C-C993-42B0-B14F-2731ADEF7186}"/>
              </a:ext>
            </a:extLst>
          </p:cNvPr>
          <p:cNvSpPr txBox="1">
            <a:spLocks/>
          </p:cNvSpPr>
          <p:nvPr/>
        </p:nvSpPr>
        <p:spPr>
          <a:xfrm>
            <a:off x="215899" y="1080000"/>
            <a:ext cx="11519999" cy="4770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Veeam</a:t>
            </a:r>
            <a:r>
              <a:rPr lang="ko-KR" altLang="en-US" sz="1400" dirty="0"/>
              <a:t>은</a:t>
            </a:r>
            <a:r>
              <a:rPr lang="en-US" altLang="ko-KR" sz="1400" dirty="0"/>
              <a:t> S3 </a:t>
            </a:r>
            <a:r>
              <a:rPr lang="ko-KR" altLang="en-US" sz="1400" dirty="0"/>
              <a:t>호환 스토리지를</a:t>
            </a:r>
            <a:r>
              <a:rPr lang="en-US" altLang="ko-KR" sz="1400" dirty="0"/>
              <a:t> Repository</a:t>
            </a:r>
            <a:r>
              <a:rPr lang="ko-KR" altLang="en-US" sz="1400" dirty="0"/>
              <a:t>로 등록하는</a:t>
            </a:r>
            <a:r>
              <a:rPr lang="en-US" altLang="ko-KR" sz="1400" dirty="0"/>
              <a:t> </a:t>
            </a:r>
            <a:r>
              <a:rPr lang="ko-KR" altLang="en-US" sz="1400" dirty="0"/>
              <a:t>작업만으로 장기보관이</a:t>
            </a:r>
            <a:r>
              <a:rPr lang="en-US" altLang="ko-KR" sz="1400" dirty="0"/>
              <a:t> </a:t>
            </a:r>
            <a:r>
              <a:rPr lang="ko-KR" altLang="en-US" sz="1400" dirty="0"/>
              <a:t>가능하나 경쟁사는</a:t>
            </a:r>
            <a:r>
              <a:rPr lang="en-US" altLang="ko-KR" sz="1400" dirty="0"/>
              <a:t> </a:t>
            </a:r>
            <a:r>
              <a:rPr lang="ko-KR" altLang="en-US" sz="1400" dirty="0"/>
              <a:t>백업 서버 및 </a:t>
            </a:r>
            <a:r>
              <a:rPr lang="ko-KR" altLang="en-US" sz="1400" dirty="0" err="1"/>
              <a:t>어플라이언스와</a:t>
            </a:r>
            <a:r>
              <a:rPr lang="ko-KR" altLang="en-US" sz="1400" dirty="0"/>
              <a:t> 오브젝트 스토리지 간에</a:t>
            </a:r>
            <a:r>
              <a:rPr lang="en-US" altLang="ko-KR" sz="1400" dirty="0"/>
              <a:t> </a:t>
            </a:r>
            <a:r>
              <a:rPr lang="ko-KR" altLang="en-US" sz="1400" dirty="0"/>
              <a:t>별도의 시스템이 필요</a:t>
            </a:r>
          </a:p>
        </p:txBody>
      </p:sp>
    </p:spTree>
    <p:extLst>
      <p:ext uri="{BB962C8B-B14F-4D97-AF65-F5344CB8AC3E}">
        <p14:creationId xmlns:p14="http://schemas.microsoft.com/office/powerpoint/2010/main" val="373488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0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9F660-C708-458D-AC58-E63D827E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퍼블릭</a:t>
            </a:r>
            <a:r>
              <a:rPr lang="ko-KR" altLang="en-US" dirty="0"/>
              <a:t> 클라우드를 포함하는 하이브리드 환경 최적 데이터 보호 솔루션</a:t>
            </a:r>
          </a:p>
        </p:txBody>
      </p:sp>
      <p:sp>
        <p:nvSpPr>
          <p:cNvPr id="55" name="텍스트 개체 틀 54">
            <a:extLst>
              <a:ext uri="{FF2B5EF4-FFF2-40B4-BE49-F238E27FC236}">
                <a16:creationId xmlns:a16="http://schemas.microsoft.com/office/drawing/2014/main" id="{18D7298F-6D87-4985-9368-77AE1B1AC3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7" name="텍스트 개체 틀 56">
            <a:extLst>
              <a:ext uri="{FF2B5EF4-FFF2-40B4-BE49-F238E27FC236}">
                <a16:creationId xmlns:a16="http://schemas.microsoft.com/office/drawing/2014/main" id="{78E73C26-B945-4E4A-BC1E-57B20A5A4A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VMware,</a:t>
            </a:r>
            <a:r>
              <a:rPr lang="ko-KR" altLang="en-US" dirty="0"/>
              <a:t> </a:t>
            </a:r>
            <a:r>
              <a:rPr lang="en-US" altLang="ko-KR" dirty="0"/>
              <a:t>Hyper-V</a:t>
            </a:r>
            <a:r>
              <a:rPr lang="ko-KR" altLang="en-US" dirty="0"/>
              <a:t> 에서만 지원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AWS</a:t>
            </a:r>
            <a:r>
              <a:rPr lang="ko-KR" altLang="en-US" dirty="0"/>
              <a:t>만 지원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AWS S3, Azure BLOB, IBM ICOS, S3</a:t>
            </a:r>
            <a:r>
              <a:rPr lang="ko-KR" altLang="en-US" dirty="0"/>
              <a:t> 호환 스토리지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B4CB9D4-2E3B-409D-A3D0-29F2CBA756AA}"/>
              </a:ext>
            </a:extLst>
          </p:cNvPr>
          <p:cNvGrpSpPr/>
          <p:nvPr/>
        </p:nvGrpSpPr>
        <p:grpSpPr>
          <a:xfrm>
            <a:off x="882480" y="3286632"/>
            <a:ext cx="374291" cy="816695"/>
            <a:chOff x="1407414" y="3500999"/>
            <a:chExt cx="374291" cy="816695"/>
          </a:xfrm>
        </p:grpSpPr>
        <p:pic>
          <p:nvPicPr>
            <p:cNvPr id="1026" name="Picture 2" descr="Image result for windows">
              <a:extLst>
                <a:ext uri="{FF2B5EF4-FFF2-40B4-BE49-F238E27FC236}">
                  <a16:creationId xmlns:a16="http://schemas.microsoft.com/office/drawing/2014/main" id="{38ADF197-E0B8-4513-B12B-C093CF63EA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8559" y="3500999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01B57CBA-7B37-48E0-BC6C-155F44359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7414" y="3777694"/>
              <a:ext cx="374291" cy="5400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49397A-F5D5-4C92-AA57-BD3C45C4A8A9}"/>
              </a:ext>
            </a:extLst>
          </p:cNvPr>
          <p:cNvGrpSpPr/>
          <p:nvPr/>
        </p:nvGrpSpPr>
        <p:grpSpPr>
          <a:xfrm>
            <a:off x="1371965" y="3286632"/>
            <a:ext cx="374291" cy="816695"/>
            <a:chOff x="1896899" y="3500999"/>
            <a:chExt cx="374291" cy="816695"/>
          </a:xfrm>
        </p:grpSpPr>
        <p:pic>
          <p:nvPicPr>
            <p:cNvPr id="1030" name="Picture 6" descr="Image result for linux penguin">
              <a:extLst>
                <a:ext uri="{FF2B5EF4-FFF2-40B4-BE49-F238E27FC236}">
                  <a16:creationId xmlns:a16="http://schemas.microsoft.com/office/drawing/2014/main" id="{4DAB7CC5-97E0-419A-8F04-E1A48F2E1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7707" y="3500999"/>
              <a:ext cx="212675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AC8EF9AC-CDFF-43C3-86B7-9F8753525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6899" y="3777694"/>
              <a:ext cx="374291" cy="540000"/>
            </a:xfrm>
            <a:prstGeom prst="rect">
              <a:avLst/>
            </a:prstGeom>
          </p:spPr>
        </p:pic>
      </p:grpSp>
      <p:sp>
        <p:nvSpPr>
          <p:cNvPr id="37" name="오른쪽 대괄호 36">
            <a:extLst>
              <a:ext uri="{FF2B5EF4-FFF2-40B4-BE49-F238E27FC236}">
                <a16:creationId xmlns:a16="http://schemas.microsoft.com/office/drawing/2014/main" id="{3761BC4B-FFEB-4903-BD4E-68471D7E0039}"/>
              </a:ext>
            </a:extLst>
          </p:cNvPr>
          <p:cNvSpPr/>
          <p:nvPr/>
        </p:nvSpPr>
        <p:spPr>
          <a:xfrm rot="5400000">
            <a:off x="2022434" y="155989"/>
            <a:ext cx="180000" cy="36000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오른쪽 대괄호 68">
            <a:extLst>
              <a:ext uri="{FF2B5EF4-FFF2-40B4-BE49-F238E27FC236}">
                <a16:creationId xmlns:a16="http://schemas.microsoft.com/office/drawing/2014/main" id="{482756CD-9039-42DD-963D-10CD52C4DF6E}"/>
              </a:ext>
            </a:extLst>
          </p:cNvPr>
          <p:cNvSpPr/>
          <p:nvPr/>
        </p:nvSpPr>
        <p:spPr>
          <a:xfrm rot="5400000">
            <a:off x="6006000" y="155989"/>
            <a:ext cx="180000" cy="36000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오른쪽 대괄호 69">
            <a:extLst>
              <a:ext uri="{FF2B5EF4-FFF2-40B4-BE49-F238E27FC236}">
                <a16:creationId xmlns:a16="http://schemas.microsoft.com/office/drawing/2014/main" id="{2EA0BA82-34B1-4F5B-842B-247D48086F48}"/>
              </a:ext>
            </a:extLst>
          </p:cNvPr>
          <p:cNvSpPr/>
          <p:nvPr/>
        </p:nvSpPr>
        <p:spPr>
          <a:xfrm rot="5400000">
            <a:off x="9962599" y="155989"/>
            <a:ext cx="180000" cy="36000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D488E4B-49BD-401F-B80A-F144C3F4CD08}"/>
              </a:ext>
            </a:extLst>
          </p:cNvPr>
          <p:cNvSpPr txBox="1"/>
          <p:nvPr/>
        </p:nvSpPr>
        <p:spPr>
          <a:xfrm>
            <a:off x="1011767" y="1711540"/>
            <a:ext cx="2201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물리환경 </a:t>
            </a:r>
            <a:r>
              <a:rPr lang="en-US" altLang="ko-KR" sz="1200" b="1" dirty="0"/>
              <a:t>x86</a:t>
            </a:r>
            <a:endParaRPr lang="ko-KR" altLang="en-US" sz="12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D9E5D29-BEEA-4EAA-87C7-F0DB4A630766}"/>
              </a:ext>
            </a:extLst>
          </p:cNvPr>
          <p:cNvSpPr txBox="1"/>
          <p:nvPr/>
        </p:nvSpPr>
        <p:spPr>
          <a:xfrm>
            <a:off x="4385732" y="1711540"/>
            <a:ext cx="3510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프라이빗</a:t>
            </a:r>
            <a:r>
              <a:rPr lang="ko-KR" altLang="en-US" sz="1200" b="1" dirty="0"/>
              <a:t> 클라우드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65BC487-7E0D-4145-95FC-300882D112C8}"/>
              </a:ext>
            </a:extLst>
          </p:cNvPr>
          <p:cNvSpPr txBox="1"/>
          <p:nvPr/>
        </p:nvSpPr>
        <p:spPr>
          <a:xfrm>
            <a:off x="8297466" y="1711540"/>
            <a:ext cx="3510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err="1"/>
              <a:t>퍼블릭</a:t>
            </a:r>
            <a:r>
              <a:rPr lang="ko-KR" altLang="en-US" sz="1200" b="1" dirty="0"/>
              <a:t> 클라우드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7E245B3-3742-4506-89A0-8BEAC30FFC1C}"/>
              </a:ext>
            </a:extLst>
          </p:cNvPr>
          <p:cNvCxnSpPr/>
          <p:nvPr/>
        </p:nvCxnSpPr>
        <p:spPr>
          <a:xfrm>
            <a:off x="4102100" y="3583554"/>
            <a:ext cx="0" cy="21600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3051E48-915F-42A1-A016-E5CA12169030}"/>
              </a:ext>
            </a:extLst>
          </p:cNvPr>
          <p:cNvCxnSpPr/>
          <p:nvPr/>
        </p:nvCxnSpPr>
        <p:spPr>
          <a:xfrm>
            <a:off x="8089900" y="3583554"/>
            <a:ext cx="0" cy="216000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원호 48">
            <a:extLst>
              <a:ext uri="{FF2B5EF4-FFF2-40B4-BE49-F238E27FC236}">
                <a16:creationId xmlns:a16="http://schemas.microsoft.com/office/drawing/2014/main" id="{6419957D-ED93-4CFE-9AF8-67AFE22125A4}"/>
              </a:ext>
            </a:extLst>
          </p:cNvPr>
          <p:cNvSpPr/>
          <p:nvPr/>
        </p:nvSpPr>
        <p:spPr>
          <a:xfrm>
            <a:off x="702734" y="1286932"/>
            <a:ext cx="10786533" cy="978932"/>
          </a:xfrm>
          <a:prstGeom prst="arc">
            <a:avLst>
              <a:gd name="adj1" fmla="val 10820560"/>
              <a:gd name="adj2" fmla="val 0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8D4C83-48C4-42D5-810B-D96937A1D558}"/>
              </a:ext>
            </a:extLst>
          </p:cNvPr>
          <p:cNvSpPr txBox="1"/>
          <p:nvPr/>
        </p:nvSpPr>
        <p:spPr>
          <a:xfrm>
            <a:off x="4657066" y="1102266"/>
            <a:ext cx="28778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하이브리드 클라우드</a:t>
            </a:r>
          </a:p>
        </p:txBody>
      </p: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4CF25199-CED1-4891-9666-AC7899738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360763"/>
              </p:ext>
            </p:extLst>
          </p:nvPr>
        </p:nvGraphicFramePr>
        <p:xfrm>
          <a:off x="336000" y="4209394"/>
          <a:ext cx="35764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067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  <a:gridCol w="505454">
                  <a:extLst>
                    <a:ext uri="{9D8B030D-6E8A-4147-A177-3AD203B41FA5}">
                      <a16:colId xmlns:a16="http://schemas.microsoft.com/office/drawing/2014/main" val="231782619"/>
                    </a:ext>
                  </a:extLst>
                </a:gridCol>
                <a:gridCol w="505454">
                  <a:extLst>
                    <a:ext uri="{9D8B030D-6E8A-4147-A177-3AD203B41FA5}">
                      <a16:colId xmlns:a16="http://schemas.microsoft.com/office/drawing/2014/main" val="238437504"/>
                    </a:ext>
                  </a:extLst>
                </a:gridCol>
                <a:gridCol w="505454">
                  <a:extLst>
                    <a:ext uri="{9D8B030D-6E8A-4147-A177-3AD203B41FA5}">
                      <a16:colId xmlns:a16="http://schemas.microsoft.com/office/drawing/2014/main" val="3251428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OS BMR 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</a:rPr>
                        <a:t>이미지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백업 및 복구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가능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백업본으로 즉시 서비스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가능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DB (Oracle RMAN, SAP Hana, MS SQL, MySQL, DB2, Exchange, AD)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가능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287DAE28-F4A9-452F-AA08-BD1CE4D8E6B3}"/>
              </a:ext>
            </a:extLst>
          </p:cNvPr>
          <p:cNvSpPr txBox="1"/>
          <p:nvPr/>
        </p:nvSpPr>
        <p:spPr>
          <a:xfrm>
            <a:off x="1746256" y="3456996"/>
            <a:ext cx="232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윈도우</a:t>
            </a:r>
            <a:r>
              <a:rPr lang="en-US" altLang="ko-KR" sz="1200" dirty="0"/>
              <a:t>/</a:t>
            </a:r>
            <a:r>
              <a:rPr lang="ko-KR" altLang="en-US" sz="1200" dirty="0"/>
              <a:t>리눅스 서버 </a:t>
            </a:r>
            <a:r>
              <a:rPr lang="en-US" altLang="ko-KR" sz="1200" dirty="0"/>
              <a:t>OS, DB </a:t>
            </a:r>
            <a:r>
              <a:rPr lang="ko-KR" altLang="en-US" sz="1200" dirty="0"/>
              <a:t>백업 및 복구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AIX, </a:t>
            </a:r>
            <a:r>
              <a:rPr lang="ko-KR" altLang="en-US" sz="1200" dirty="0" err="1"/>
              <a:t>솔라리스</a:t>
            </a:r>
            <a:r>
              <a:rPr lang="ko-KR" altLang="en-US" sz="1200" dirty="0"/>
              <a:t> </a:t>
            </a:r>
            <a:r>
              <a:rPr lang="en-US" altLang="ko-KR" sz="1200" dirty="0"/>
              <a:t>OS</a:t>
            </a:r>
            <a:r>
              <a:rPr lang="ko-KR" altLang="en-US" sz="1200" dirty="0"/>
              <a:t>백업</a:t>
            </a:r>
            <a:endParaRPr lang="en-US" altLang="ko-KR" sz="1200" dirty="0"/>
          </a:p>
        </p:txBody>
      </p: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A2EF1952-7F41-4B41-B3FB-222DC00F3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91387"/>
              </p:ext>
            </p:extLst>
          </p:nvPr>
        </p:nvGraphicFramePr>
        <p:xfrm>
          <a:off x="4321110" y="4209394"/>
          <a:ext cx="3576429" cy="153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067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  <a:gridCol w="505454">
                  <a:extLst>
                    <a:ext uri="{9D8B030D-6E8A-4147-A177-3AD203B41FA5}">
                      <a16:colId xmlns:a16="http://schemas.microsoft.com/office/drawing/2014/main" val="231782619"/>
                    </a:ext>
                  </a:extLst>
                </a:gridCol>
                <a:gridCol w="505454">
                  <a:extLst>
                    <a:ext uri="{9D8B030D-6E8A-4147-A177-3AD203B41FA5}">
                      <a16:colId xmlns:a16="http://schemas.microsoft.com/office/drawing/2014/main" val="238437504"/>
                    </a:ext>
                  </a:extLst>
                </a:gridCol>
                <a:gridCol w="505454">
                  <a:extLst>
                    <a:ext uri="{9D8B030D-6E8A-4147-A177-3AD203B41FA5}">
                      <a16:colId xmlns:a16="http://schemas.microsoft.com/office/drawing/2014/main" val="3251428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에이전트리스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통 이미지 복구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가능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에이전트리스 파일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DB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테이블 단위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DB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시점복구</a:t>
                      </a:r>
                      <a:endParaRPr lang="ko-KR" altLang="en-US" sz="1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가능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가상환경 최적화 및 장애 예방 모니터링</a:t>
                      </a:r>
                      <a:r>
                        <a:rPr lang="en-US" altLang="ko-KR" sz="90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가능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pic>
        <p:nvPicPr>
          <p:cNvPr id="67" name="그림 66">
            <a:extLst>
              <a:ext uri="{FF2B5EF4-FFF2-40B4-BE49-F238E27FC236}">
                <a16:creationId xmlns:a16="http://schemas.microsoft.com/office/drawing/2014/main" id="{25880830-ACE8-45CC-96E7-A081ABA52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8798" y="3146075"/>
            <a:ext cx="900000" cy="7200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F4AE1A45-B764-4EA7-A4F3-323FE7958E54}"/>
              </a:ext>
            </a:extLst>
          </p:cNvPr>
          <p:cNvSpPr txBox="1"/>
          <p:nvPr/>
        </p:nvSpPr>
        <p:spPr>
          <a:xfrm>
            <a:off x="4568799" y="3826328"/>
            <a:ext cx="8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가상환경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F6348B8-6779-4D21-B411-8DA60FF7A284}"/>
              </a:ext>
            </a:extLst>
          </p:cNvPr>
          <p:cNvSpPr txBox="1"/>
          <p:nvPr/>
        </p:nvSpPr>
        <p:spPr>
          <a:xfrm>
            <a:off x="5501518" y="3456996"/>
            <a:ext cx="194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VMware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Nutanix AHV</a:t>
            </a:r>
            <a:endParaRPr lang="en-US" altLang="ko-KR" sz="1200" baseline="30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Hyper-V</a:t>
            </a: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D4515D1B-F554-439A-854D-D9C91C269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7466" y="3219330"/>
            <a:ext cx="1396105" cy="883997"/>
          </a:xfrm>
          <a:prstGeom prst="rect">
            <a:avLst/>
          </a:prstGeom>
        </p:spPr>
      </p:pic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DD977122-31F8-45A3-8039-46C3C0773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740864"/>
              </p:ext>
            </p:extLst>
          </p:nvPr>
        </p:nvGraphicFramePr>
        <p:xfrm>
          <a:off x="8252599" y="4209394"/>
          <a:ext cx="3576429" cy="150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067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  <a:gridCol w="505454">
                  <a:extLst>
                    <a:ext uri="{9D8B030D-6E8A-4147-A177-3AD203B41FA5}">
                      <a16:colId xmlns:a16="http://schemas.microsoft.com/office/drawing/2014/main" val="231782619"/>
                    </a:ext>
                  </a:extLst>
                </a:gridCol>
                <a:gridCol w="505454">
                  <a:extLst>
                    <a:ext uri="{9D8B030D-6E8A-4147-A177-3AD203B41FA5}">
                      <a16:colId xmlns:a16="http://schemas.microsoft.com/office/drawing/2014/main" val="238437504"/>
                    </a:ext>
                  </a:extLst>
                </a:gridCol>
                <a:gridCol w="505454">
                  <a:extLst>
                    <a:ext uri="{9D8B030D-6E8A-4147-A177-3AD203B41FA5}">
                      <a16:colId xmlns:a16="http://schemas.microsoft.com/office/drawing/2014/main" val="3251428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기능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에이전트리스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통 이미지 복구</a:t>
                      </a:r>
                      <a:r>
                        <a:rPr lang="en-US" altLang="ko-KR" sz="100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가능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에이전트리스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DB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복구</a:t>
                      </a:r>
                      <a:r>
                        <a:rPr lang="en-US" altLang="ko-KR" sz="100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가능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오브젝트 스토리지 지원</a:t>
                      </a:r>
                      <a:r>
                        <a:rPr lang="en-US" altLang="ko-KR" sz="1000" baseline="30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1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가능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불가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>
                    <a:lnL w="12700" cap="flat" cmpd="sng" algn="ctr">
                      <a:solidFill>
                        <a:srgbClr val="00B05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sp>
        <p:nvSpPr>
          <p:cNvPr id="110" name="TextBox 109">
            <a:extLst>
              <a:ext uri="{FF2B5EF4-FFF2-40B4-BE49-F238E27FC236}">
                <a16:creationId xmlns:a16="http://schemas.microsoft.com/office/drawing/2014/main" id="{5AE8581B-17B3-437E-9DCB-D9156382921C}"/>
              </a:ext>
            </a:extLst>
          </p:cNvPr>
          <p:cNvSpPr txBox="1"/>
          <p:nvPr/>
        </p:nvSpPr>
        <p:spPr>
          <a:xfrm>
            <a:off x="9737421" y="3272330"/>
            <a:ext cx="2070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AWS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MS Azure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KT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네이버 클라우드 플랫폼</a:t>
            </a:r>
            <a:endParaRPr lang="en-US" altLang="ko-KR" sz="1200" dirty="0"/>
          </a:p>
        </p:txBody>
      </p:sp>
      <p:cxnSp>
        <p:nvCxnSpPr>
          <p:cNvPr id="111" name="연결선: 구부러짐 110">
            <a:extLst>
              <a:ext uri="{FF2B5EF4-FFF2-40B4-BE49-F238E27FC236}">
                <a16:creationId xmlns:a16="http://schemas.microsoft.com/office/drawing/2014/main" id="{B7A073FD-13D2-4DDE-A1EB-1D816EA873CB}"/>
              </a:ext>
            </a:extLst>
          </p:cNvPr>
          <p:cNvCxnSpPr>
            <a:cxnSpLocks/>
            <a:stCxn id="1030" idx="0"/>
            <a:endCxn id="102" idx="0"/>
          </p:cNvCxnSpPr>
          <p:nvPr/>
        </p:nvCxnSpPr>
        <p:spPr>
          <a:xfrm rot="16200000" flipH="1">
            <a:off x="3931923" y="913820"/>
            <a:ext cx="170364" cy="4915989"/>
          </a:xfrm>
          <a:prstGeom prst="curvedConnector3">
            <a:avLst>
              <a:gd name="adj1" fmla="val -13418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62C7A1C2-CB4C-4994-A457-841B4F75529B}"/>
              </a:ext>
            </a:extLst>
          </p:cNvPr>
          <p:cNvGrpSpPr/>
          <p:nvPr/>
        </p:nvGrpSpPr>
        <p:grpSpPr>
          <a:xfrm>
            <a:off x="2904072" y="2539697"/>
            <a:ext cx="2125130" cy="524317"/>
            <a:chOff x="3149603" y="2580040"/>
            <a:chExt cx="2125130" cy="524317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A3F9DCD3-DBF1-43DD-BCBC-C71F43B56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348" y="2580040"/>
              <a:ext cx="385641" cy="360000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DB69775-7C65-4F2D-8833-F07E238DDF59}"/>
                </a:ext>
              </a:extLst>
            </p:cNvPr>
            <p:cNvSpPr txBox="1"/>
            <p:nvPr/>
          </p:nvSpPr>
          <p:spPr>
            <a:xfrm>
              <a:off x="3149603" y="2858136"/>
              <a:ext cx="212513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P2V, V2P </a:t>
              </a:r>
              <a:r>
                <a:rPr lang="ko-KR" altLang="en-US" sz="1000" dirty="0"/>
                <a:t>마이그레이션 자동화</a:t>
              </a:r>
            </a:p>
          </p:txBody>
        </p:sp>
      </p:grpSp>
      <p:cxnSp>
        <p:nvCxnSpPr>
          <p:cNvPr id="124" name="연결선: 구부러짐 123">
            <a:extLst>
              <a:ext uri="{FF2B5EF4-FFF2-40B4-BE49-F238E27FC236}">
                <a16:creationId xmlns:a16="http://schemas.microsoft.com/office/drawing/2014/main" id="{C2BBF4E8-F2CD-4AA9-9576-91CEF7ABA62F}"/>
              </a:ext>
            </a:extLst>
          </p:cNvPr>
          <p:cNvCxnSpPr>
            <a:cxnSpLocks/>
            <a:stCxn id="102" idx="0"/>
            <a:endCxn id="110" idx="0"/>
          </p:cNvCxnSpPr>
          <p:nvPr/>
        </p:nvCxnSpPr>
        <p:spPr>
          <a:xfrm rot="5400000" flipH="1" flipV="1">
            <a:off x="8531505" y="1215925"/>
            <a:ext cx="184666" cy="4297477"/>
          </a:xfrm>
          <a:prstGeom prst="curvedConnector3">
            <a:avLst>
              <a:gd name="adj1" fmla="val 22379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5D4A4DE8-3EB4-43A9-8719-F62A8F4EB274}"/>
              </a:ext>
            </a:extLst>
          </p:cNvPr>
          <p:cNvGrpSpPr/>
          <p:nvPr/>
        </p:nvGrpSpPr>
        <p:grpSpPr>
          <a:xfrm>
            <a:off x="7730072" y="2539697"/>
            <a:ext cx="2125130" cy="524317"/>
            <a:chOff x="3149603" y="2580040"/>
            <a:chExt cx="2125130" cy="524317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FF33238E-D647-4AC7-92AD-7B5438020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348" y="2580040"/>
              <a:ext cx="385641" cy="360000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BE0FBD-5538-4C23-A6EF-D52EE8201E38}"/>
                </a:ext>
              </a:extLst>
            </p:cNvPr>
            <p:cNvSpPr txBox="1"/>
            <p:nvPr/>
          </p:nvSpPr>
          <p:spPr>
            <a:xfrm>
              <a:off x="3149603" y="2858136"/>
              <a:ext cx="212513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V2C, C2V </a:t>
              </a:r>
              <a:r>
                <a:rPr lang="ko-KR" altLang="en-US" sz="1000" dirty="0"/>
                <a:t>마이그레이션 자동화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EADC51-F67E-42DF-841C-2C945D4A3B8C}"/>
              </a:ext>
            </a:extLst>
          </p:cNvPr>
          <p:cNvSpPr/>
          <p:nvPr/>
        </p:nvSpPr>
        <p:spPr>
          <a:xfrm>
            <a:off x="567269" y="2091635"/>
            <a:ext cx="110574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u="sng" dirty="0">
                <a:solidFill>
                  <a:srgbClr val="0070C0"/>
                </a:solidFill>
              </a:rPr>
              <a:t>물리환경</a:t>
            </a:r>
            <a:r>
              <a:rPr lang="en-US" altLang="ko-KR" sz="1200" b="1" u="sng" dirty="0">
                <a:solidFill>
                  <a:srgbClr val="0070C0"/>
                </a:solidFill>
              </a:rPr>
              <a:t>, </a:t>
            </a:r>
            <a:r>
              <a:rPr lang="ko-KR" altLang="en-US" sz="1200" b="1" u="sng" dirty="0">
                <a:solidFill>
                  <a:srgbClr val="0070C0"/>
                </a:solidFill>
              </a:rPr>
              <a:t>가상환경</a:t>
            </a:r>
            <a:r>
              <a:rPr lang="en-US" altLang="ko-KR" sz="1200" b="1" u="sng" dirty="0">
                <a:solidFill>
                  <a:srgbClr val="0070C0"/>
                </a:solidFill>
              </a:rPr>
              <a:t>, </a:t>
            </a:r>
            <a:r>
              <a:rPr lang="ko-KR" altLang="en-US" sz="1200" b="1" u="sng" dirty="0" err="1">
                <a:solidFill>
                  <a:srgbClr val="0070C0"/>
                </a:solidFill>
              </a:rPr>
              <a:t>프라이빗</a:t>
            </a:r>
            <a:r>
              <a:rPr lang="en-US" altLang="ko-KR" sz="1200" b="1" u="sng" dirty="0">
                <a:solidFill>
                  <a:srgbClr val="0070C0"/>
                </a:solidFill>
              </a:rPr>
              <a:t>/</a:t>
            </a:r>
            <a:r>
              <a:rPr lang="ko-KR" altLang="en-US" sz="1200" b="1" u="sng" dirty="0" err="1">
                <a:solidFill>
                  <a:srgbClr val="0070C0"/>
                </a:solidFill>
              </a:rPr>
              <a:t>퍼블릭</a:t>
            </a:r>
            <a:r>
              <a:rPr lang="ko-KR" altLang="en-US" sz="1200" b="1" u="sng" dirty="0">
                <a:solidFill>
                  <a:srgbClr val="0070C0"/>
                </a:solidFill>
              </a:rPr>
              <a:t> 클라우드 환경 구분없이 교차사용 가능한 라이선스</a:t>
            </a:r>
            <a:endParaRPr lang="en-US" altLang="ko-KR" sz="1200" b="1" u="sng" dirty="0">
              <a:solidFill>
                <a:srgbClr val="0070C0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E6B7C97-5F60-43B9-B70E-9674A2791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11" y="3563327"/>
            <a:ext cx="374291" cy="54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74BC3-53D6-4144-B73A-B1B8211593AD}"/>
              </a:ext>
            </a:extLst>
          </p:cNvPr>
          <p:cNvSpPr txBox="1"/>
          <p:nvPr/>
        </p:nvSpPr>
        <p:spPr>
          <a:xfrm>
            <a:off x="158634" y="3146075"/>
            <a:ext cx="72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AIX</a:t>
            </a:r>
          </a:p>
          <a:p>
            <a:pPr algn="ctr"/>
            <a:r>
              <a:rPr lang="ko-KR" altLang="en-US" sz="1000" dirty="0" err="1"/>
              <a:t>솔라리스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8682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F9F660-C708-458D-AC58-E63D827E1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빔 </a:t>
            </a:r>
            <a:r>
              <a:rPr lang="en-US" altLang="ko-KR" dirty="0"/>
              <a:t>5</a:t>
            </a:r>
            <a:r>
              <a:rPr lang="ko-KR" altLang="en-US" dirty="0"/>
              <a:t>대 주요 기능</a:t>
            </a:r>
          </a:p>
        </p:txBody>
      </p:sp>
      <p:sp>
        <p:nvSpPr>
          <p:cNvPr id="55" name="텍스트 개체 틀 54">
            <a:extLst>
              <a:ext uri="{FF2B5EF4-FFF2-40B4-BE49-F238E27FC236}">
                <a16:creationId xmlns:a16="http://schemas.microsoft.com/office/drawing/2014/main" id="{18D7298F-6D87-4985-9368-77AE1B1AC3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E0F55BEC-5946-49CE-8AE0-0CEEDE876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597146"/>
              </p:ext>
            </p:extLst>
          </p:nvPr>
        </p:nvGraphicFramePr>
        <p:xfrm>
          <a:off x="533400" y="1143845"/>
          <a:ext cx="11115675" cy="5417272"/>
        </p:xfrm>
        <a:graphic>
          <a:graphicData uri="http://schemas.openxmlformats.org/drawingml/2006/table">
            <a:tbl>
              <a:tblPr firstRow="1" bandRow="1"/>
              <a:tblGrid>
                <a:gridCol w="1232467">
                  <a:extLst>
                    <a:ext uri="{9D8B030D-6E8A-4147-A177-3AD203B41FA5}">
                      <a16:colId xmlns:a16="http://schemas.microsoft.com/office/drawing/2014/main" val="2227782681"/>
                    </a:ext>
                  </a:extLst>
                </a:gridCol>
                <a:gridCol w="1537648">
                  <a:extLst>
                    <a:ext uri="{9D8B030D-6E8A-4147-A177-3AD203B41FA5}">
                      <a16:colId xmlns:a16="http://schemas.microsoft.com/office/drawing/2014/main" val="1536174555"/>
                    </a:ext>
                  </a:extLst>
                </a:gridCol>
                <a:gridCol w="2781853">
                  <a:extLst>
                    <a:ext uri="{9D8B030D-6E8A-4147-A177-3AD203B41FA5}">
                      <a16:colId xmlns:a16="http://schemas.microsoft.com/office/drawing/2014/main" val="3336790135"/>
                    </a:ext>
                  </a:extLst>
                </a:gridCol>
                <a:gridCol w="5563707">
                  <a:extLst>
                    <a:ext uri="{9D8B030D-6E8A-4147-A177-3AD203B41FA5}">
                      <a16:colId xmlns:a16="http://schemas.microsoft.com/office/drawing/2014/main" val="2907604935"/>
                    </a:ext>
                  </a:extLst>
                </a:gridCol>
              </a:tblGrid>
              <a:tr h="9258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3600" b="1" dirty="0">
                          <a:solidFill>
                            <a:srgbClr val="005F4B"/>
                          </a:solidFill>
                        </a:rPr>
                        <a:t>1</a:t>
                      </a:r>
                      <a:endParaRPr lang="ko-KR" altLang="en-US" sz="3600" b="1" dirty="0">
                        <a:solidFill>
                          <a:srgbClr val="005F4B"/>
                        </a:solidFill>
                      </a:endParaRPr>
                    </a:p>
                  </a:txBody>
                  <a:tcPr marL="6750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가상환경 백업</a:t>
                      </a:r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/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복제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VMware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vSAN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vSphere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백업과 준실시간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복제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Nutanix AHV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백업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Hyper-V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백업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RHV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백업</a:t>
                      </a:r>
                    </a:p>
                  </a:txBody>
                  <a:tcPr marL="18000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09947"/>
                  </a:ext>
                </a:extLst>
              </a:tr>
              <a:tr h="81964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3600" b="1" dirty="0">
                          <a:solidFill>
                            <a:srgbClr val="005F4B"/>
                          </a:solidFill>
                        </a:rPr>
                        <a:t>2</a:t>
                      </a:r>
                      <a:endParaRPr lang="ko-KR" altLang="en-US" sz="3600" b="1" dirty="0">
                        <a:solidFill>
                          <a:srgbClr val="005F4B"/>
                        </a:solidFill>
                      </a:endParaRPr>
                    </a:p>
                  </a:txBody>
                  <a:tcPr marL="6750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1800" b="1" dirty="0" err="1">
                          <a:solidFill>
                            <a:srgbClr val="005F4B"/>
                          </a:solidFill>
                        </a:rPr>
                        <a:t>쿠버네티스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 백업</a:t>
                      </a:r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/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복제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Kubernetes,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Redhat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Openshift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VMware Tanzu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지원 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Autoscale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지원</a:t>
                      </a:r>
                    </a:p>
                  </a:txBody>
                  <a:tcPr marL="18000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338966"/>
                  </a:ext>
                </a:extLst>
              </a:tr>
              <a:tr h="81964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3600" b="1" dirty="0">
                          <a:solidFill>
                            <a:srgbClr val="005F4B"/>
                          </a:solidFill>
                        </a:rPr>
                        <a:t>3</a:t>
                      </a:r>
                      <a:endParaRPr lang="ko-KR" altLang="en-US" sz="3600" b="1" dirty="0">
                        <a:solidFill>
                          <a:srgbClr val="005F4B"/>
                        </a:solidFill>
                      </a:endParaRPr>
                    </a:p>
                  </a:txBody>
                  <a:tcPr marL="6750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0"/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OS 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이미지 백업</a:t>
                      </a:r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/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복구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윈도우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리눅스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OS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이미지 백업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장애시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백업본으로 즉시 서비스 가동</a:t>
                      </a:r>
                    </a:p>
                  </a:txBody>
                  <a:tcPr marL="18000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823794"/>
                  </a:ext>
                </a:extLst>
              </a:tr>
              <a:tr h="81964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3600" b="1" dirty="0">
                          <a:solidFill>
                            <a:srgbClr val="005F4B"/>
                          </a:solidFill>
                        </a:rPr>
                        <a:t>4</a:t>
                      </a:r>
                      <a:endParaRPr lang="ko-KR" altLang="en-US" sz="3600" b="1" dirty="0">
                        <a:solidFill>
                          <a:srgbClr val="005F4B"/>
                        </a:solidFill>
                      </a:endParaRPr>
                    </a:p>
                  </a:txBody>
                  <a:tcPr marL="6750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0"/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NAS 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초고속 백업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CIFS, NFS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초고속 백업과 복구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165685"/>
                  </a:ext>
                </a:extLst>
              </a:tr>
              <a:tr h="81964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3600" b="1" dirty="0">
                          <a:solidFill>
                            <a:srgbClr val="005F4B"/>
                          </a:solidFill>
                        </a:rPr>
                        <a:t>5</a:t>
                      </a:r>
                      <a:endParaRPr lang="ko-KR" altLang="en-US" sz="3600" b="1" dirty="0">
                        <a:solidFill>
                          <a:srgbClr val="005F4B"/>
                        </a:solidFill>
                      </a:endParaRPr>
                    </a:p>
                  </a:txBody>
                  <a:tcPr marL="6750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0"/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Microsoft 365 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백업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Email, Teams,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</a:rPr>
                        <a:t>Sharepoint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One Drive Business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E-Discovery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상세 검색</a:t>
                      </a:r>
                    </a:p>
                  </a:txBody>
                  <a:tcPr marL="18000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38821"/>
                  </a:ext>
                </a:extLst>
              </a:tr>
              <a:tr h="8196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b="1" dirty="0">
                          <a:solidFill>
                            <a:srgbClr val="005F4B"/>
                          </a:solidFill>
                        </a:rPr>
                        <a:t>6</a:t>
                      </a:r>
                      <a:endParaRPr lang="ko-KR" altLang="en-US" sz="3600" b="1" dirty="0">
                        <a:solidFill>
                          <a:srgbClr val="005F4B"/>
                        </a:solidFill>
                      </a:endParaRPr>
                    </a:p>
                  </a:txBody>
                  <a:tcPr marL="67500" marR="68580" marT="34290" marB="34290" anchor="ctr">
                    <a:lnL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Immutable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 백업</a:t>
                      </a:r>
                    </a:p>
                  </a:txBody>
                  <a:tcPr marL="6858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백업 데이터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위변조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및 삭제 방지 기능 제공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보안 취약점 최소화 소프트웨어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미국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 금융 기관 인증 획득</a:t>
                      </a:r>
                    </a:p>
                  </a:txBody>
                  <a:tcPr marL="180000" marR="68580" marT="34290" marB="34290" anchor="ctr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82694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E84A680C-BDE4-42CA-A71A-30C92CDE1239}"/>
              </a:ext>
            </a:extLst>
          </p:cNvPr>
          <p:cNvGrpSpPr/>
          <p:nvPr/>
        </p:nvGrpSpPr>
        <p:grpSpPr>
          <a:xfrm>
            <a:off x="2093123" y="1481091"/>
            <a:ext cx="640552" cy="4071984"/>
            <a:chOff x="1629830" y="1391836"/>
            <a:chExt cx="452713" cy="3121267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91E35AF-3ECB-4BCA-99FB-55C5B8B59D2F}"/>
                </a:ext>
              </a:extLst>
            </p:cNvPr>
            <p:cNvSpPr/>
            <p:nvPr/>
          </p:nvSpPr>
          <p:spPr>
            <a:xfrm>
              <a:off x="1629830" y="1391836"/>
              <a:ext cx="452713" cy="405000"/>
            </a:xfrm>
            <a:prstGeom prst="rect">
              <a:avLst/>
            </a:prstGeom>
            <a:solidFill>
              <a:srgbClr val="005F4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3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VM</a:t>
              </a:r>
              <a:endParaRPr kumimoji="0" lang="ko-KR" altLang="en-US" sz="1013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2843722-A93A-450C-8967-371EEC8B2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9830" y="2814617"/>
              <a:ext cx="452713" cy="410553"/>
            </a:xfrm>
            <a:prstGeom prst="rect">
              <a:avLst/>
            </a:prstGeom>
          </p:spPr>
        </p:pic>
        <p:pic>
          <p:nvPicPr>
            <p:cNvPr id="56" name="그래픽 55" descr="서버">
              <a:extLst>
                <a:ext uri="{FF2B5EF4-FFF2-40B4-BE49-F238E27FC236}">
                  <a16:creationId xmlns:a16="http://schemas.microsoft.com/office/drawing/2014/main" id="{3538A688-9C27-4768-B6CE-EB7B92C3B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9830" y="3431471"/>
              <a:ext cx="452713" cy="432000"/>
            </a:xfrm>
            <a:prstGeom prst="rect">
              <a:avLst/>
            </a:prstGeom>
          </p:spPr>
        </p:pic>
        <p:pic>
          <p:nvPicPr>
            <p:cNvPr id="58" name="Picture 4" descr="쿠버네티스 - 위키백과, 우리 모두의 백과사전">
              <a:extLst>
                <a:ext uri="{FF2B5EF4-FFF2-40B4-BE49-F238E27FC236}">
                  <a16:creationId xmlns:a16="http://schemas.microsoft.com/office/drawing/2014/main" id="{9C0E37C4-BBA7-49AD-BD31-57D891EA7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830" y="2172699"/>
              <a:ext cx="452713" cy="419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6" descr="Office 2016 vs Office 365: What's the difference?">
              <a:extLst>
                <a:ext uri="{FF2B5EF4-FFF2-40B4-BE49-F238E27FC236}">
                  <a16:creationId xmlns:a16="http://schemas.microsoft.com/office/drawing/2014/main" id="{5C4D4527-CB7B-4896-AD43-E8ED228B97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830" y="4081103"/>
              <a:ext cx="452713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62B6BD-3238-4D64-B5D8-B9C8EB0B026A}"/>
              </a:ext>
            </a:extLst>
          </p:cNvPr>
          <p:cNvGrpSpPr/>
          <p:nvPr/>
        </p:nvGrpSpPr>
        <p:grpSpPr>
          <a:xfrm>
            <a:off x="2008532" y="5732183"/>
            <a:ext cx="985474" cy="825927"/>
            <a:chOff x="2008532" y="5732183"/>
            <a:chExt cx="985474" cy="825927"/>
          </a:xfrm>
        </p:grpSpPr>
        <p:pic>
          <p:nvPicPr>
            <p:cNvPr id="61" name="그래픽 60" descr="돋보기 아래의 벌레">
              <a:extLst>
                <a:ext uri="{FF2B5EF4-FFF2-40B4-BE49-F238E27FC236}">
                  <a16:creationId xmlns:a16="http://schemas.microsoft.com/office/drawing/2014/main" id="{DCE87BF8-FDB2-42E8-BB34-7DE51611D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08532" y="5788894"/>
              <a:ext cx="809734" cy="769216"/>
            </a:xfrm>
            <a:prstGeom prst="rect">
              <a:avLst/>
            </a:prstGeom>
          </p:spPr>
        </p:pic>
        <p:pic>
          <p:nvPicPr>
            <p:cNvPr id="60" name="Graphic 8">
              <a:extLst>
                <a:ext uri="{FF2B5EF4-FFF2-40B4-BE49-F238E27FC236}">
                  <a16:creationId xmlns:a16="http://schemas.microsoft.com/office/drawing/2014/main" id="{2E1BCD1E-4630-421C-AF82-D11CCCAB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73344" y="5732183"/>
              <a:ext cx="520662" cy="520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818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73B909-F20F-40B0-A1AF-EEAEE483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</a:t>
            </a:r>
            <a:r>
              <a:rPr lang="en-US" altLang="ko-KR" dirty="0"/>
              <a:t>/2021</a:t>
            </a:r>
            <a:r>
              <a:rPr lang="ko-KR" altLang="en-US" dirty="0"/>
              <a:t>년 </a:t>
            </a:r>
            <a:r>
              <a:rPr lang="en-US" altLang="ko-KR" dirty="0"/>
              <a:t>IDC </a:t>
            </a:r>
            <a:r>
              <a:rPr lang="ko-KR" altLang="ko-KR" sz="16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백업 및 복제 소프트웨어 시장 점유율</a:t>
            </a:r>
            <a:r>
              <a:rPr lang="en-US" altLang="ko-KR" sz="16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/>
              <a:t>– IDC</a:t>
            </a:r>
            <a:r>
              <a:rPr lang="ko-KR" altLang="en-US" dirty="0"/>
              <a:t> 기준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3C6BC-0E80-4DD7-9F6F-11CAE4435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IDC</a:t>
            </a:r>
            <a:r>
              <a:rPr lang="ko-KR" altLang="en-US" dirty="0"/>
              <a:t>의 가장 최신 시장 점유율 자료 기준 빔 소프트웨어는 </a:t>
            </a:r>
            <a:r>
              <a:rPr lang="ko-KR" altLang="en-US" sz="1800" dirty="0">
                <a:solidFill>
                  <a:srgbClr val="00E296"/>
                </a:solidFill>
              </a:rPr>
              <a:t>전세계 </a:t>
            </a:r>
            <a:r>
              <a:rPr lang="en-US" altLang="ko-KR" sz="1800" dirty="0">
                <a:solidFill>
                  <a:srgbClr val="00E296"/>
                </a:solidFill>
              </a:rPr>
              <a:t>2</a:t>
            </a:r>
            <a:r>
              <a:rPr lang="ko-KR" altLang="en-US" sz="1800" dirty="0">
                <a:solidFill>
                  <a:srgbClr val="00E296"/>
                </a:solidFill>
              </a:rPr>
              <a:t>위</a:t>
            </a:r>
            <a:r>
              <a:rPr lang="en-US" altLang="ko-KR" sz="1800" dirty="0">
                <a:solidFill>
                  <a:srgbClr val="00E296"/>
                </a:solidFill>
              </a:rPr>
              <a:t>, </a:t>
            </a:r>
            <a:r>
              <a:rPr lang="ko-KR" altLang="en-US" sz="1800" dirty="0">
                <a:solidFill>
                  <a:srgbClr val="00E296"/>
                </a:solidFill>
              </a:rPr>
              <a:t>유럽시장 </a:t>
            </a:r>
            <a:r>
              <a:rPr lang="en-US" altLang="ko-KR" sz="1800" dirty="0">
                <a:solidFill>
                  <a:srgbClr val="00E296"/>
                </a:solidFill>
              </a:rPr>
              <a:t>1</a:t>
            </a:r>
            <a:r>
              <a:rPr lang="ko-KR" altLang="en-US" sz="1800" dirty="0">
                <a:solidFill>
                  <a:srgbClr val="00E296"/>
                </a:solidFill>
              </a:rPr>
              <a:t>위</a:t>
            </a:r>
            <a:r>
              <a:rPr lang="en-US" altLang="ko-KR" sz="1800" dirty="0">
                <a:solidFill>
                  <a:srgbClr val="00E296"/>
                </a:solidFill>
              </a:rPr>
              <a:t>, </a:t>
            </a:r>
            <a:r>
              <a:rPr lang="ko-KR" altLang="en-US" sz="1800" dirty="0">
                <a:solidFill>
                  <a:srgbClr val="00E296"/>
                </a:solidFill>
              </a:rPr>
              <a:t>아시아 </a:t>
            </a:r>
            <a:r>
              <a:rPr lang="en-US" altLang="ko-KR" sz="1800" dirty="0">
                <a:solidFill>
                  <a:srgbClr val="00E296"/>
                </a:solidFill>
              </a:rPr>
              <a:t>3</a:t>
            </a:r>
            <a:r>
              <a:rPr lang="ko-KR" altLang="en-US" sz="1800" dirty="0">
                <a:solidFill>
                  <a:srgbClr val="00E296"/>
                </a:solidFill>
              </a:rPr>
              <a:t>위의 백업 및 복구 데이터 관리 </a:t>
            </a:r>
            <a:r>
              <a:rPr lang="ko-KR" altLang="en-US" sz="1800" dirty="0" err="1">
                <a:solidFill>
                  <a:srgbClr val="00E296"/>
                </a:solidFill>
              </a:rPr>
              <a:t>솔루션</a:t>
            </a:r>
            <a:r>
              <a:rPr lang="ko-KR" altLang="en-US" dirty="0" err="1"/>
              <a:t>로</a:t>
            </a:r>
            <a:r>
              <a:rPr lang="ko-KR" altLang="en-US" dirty="0"/>
              <a:t> 가장 빠르게 성장하고 있는 데이터 관리 제조사입니다</a:t>
            </a:r>
            <a:r>
              <a:rPr lang="en-US" altLang="ko-KR" dirty="0"/>
              <a:t>. </a:t>
            </a:r>
            <a:r>
              <a:rPr lang="ko-KR" altLang="en-US" dirty="0"/>
              <a:t>일부 제조사는 자사를 가장 잘 포장할 수 있는 오래된 자료를 기준으로 고객사에 잘못된 정보를 전달하고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358FBD-836E-4B3B-8651-F9BBC12F7E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8" name="텍스트 개체 틀 6">
            <a:extLst>
              <a:ext uri="{FF2B5EF4-FFF2-40B4-BE49-F238E27FC236}">
                <a16:creationId xmlns:a16="http://schemas.microsoft.com/office/drawing/2014/main" id="{B405D464-AAF6-4970-9349-A01FE83881DE}"/>
              </a:ext>
            </a:extLst>
          </p:cNvPr>
          <p:cNvSpPr txBox="1">
            <a:spLocks/>
          </p:cNvSpPr>
          <p:nvPr/>
        </p:nvSpPr>
        <p:spPr>
          <a:xfrm>
            <a:off x="646725" y="5520811"/>
            <a:ext cx="4944178" cy="5272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Source: IDC, Semi-Annual Software Tracker, 2020H2  Note: Worldwide Data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URL 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hlinkClick r:id="rId2"/>
              </a:rPr>
              <a:t>https://www.veeam.com/blog/idc-2h20-revenue-growth.html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  <a:p>
            <a:pPr>
              <a:defRPr/>
            </a:pP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graphicFrame>
        <p:nvGraphicFramePr>
          <p:cNvPr id="39" name="Table 3">
            <a:extLst>
              <a:ext uri="{FF2B5EF4-FFF2-40B4-BE49-F238E27FC236}">
                <a16:creationId xmlns:a16="http://schemas.microsoft.com/office/drawing/2014/main" id="{2AC47560-FF38-4F99-9023-B3532557B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824867"/>
              </p:ext>
            </p:extLst>
          </p:nvPr>
        </p:nvGraphicFramePr>
        <p:xfrm>
          <a:off x="646725" y="2447904"/>
          <a:ext cx="4944178" cy="2907871"/>
        </p:xfrm>
        <a:graphic>
          <a:graphicData uri="http://schemas.openxmlformats.org/drawingml/2006/table">
            <a:tbl>
              <a:tblPr firstRow="1" bandRow="1"/>
              <a:tblGrid>
                <a:gridCol w="1438351">
                  <a:extLst>
                    <a:ext uri="{9D8B030D-6E8A-4147-A177-3AD203B41FA5}">
                      <a16:colId xmlns:a16="http://schemas.microsoft.com/office/drawing/2014/main" val="2749421576"/>
                    </a:ext>
                  </a:extLst>
                </a:gridCol>
                <a:gridCol w="1109523">
                  <a:extLst>
                    <a:ext uri="{9D8B030D-6E8A-4147-A177-3AD203B41FA5}">
                      <a16:colId xmlns:a16="http://schemas.microsoft.com/office/drawing/2014/main" val="398650246"/>
                    </a:ext>
                  </a:extLst>
                </a:gridCol>
                <a:gridCol w="1109523">
                  <a:extLst>
                    <a:ext uri="{9D8B030D-6E8A-4147-A177-3AD203B41FA5}">
                      <a16:colId xmlns:a16="http://schemas.microsoft.com/office/drawing/2014/main" val="126756628"/>
                    </a:ext>
                  </a:extLst>
                </a:gridCol>
                <a:gridCol w="1286781">
                  <a:extLst>
                    <a:ext uri="{9D8B030D-6E8A-4147-A177-3AD203B41FA5}">
                      <a16:colId xmlns:a16="http://schemas.microsoft.com/office/drawing/2014/main" val="4230320124"/>
                    </a:ext>
                  </a:extLst>
                </a:gridCol>
              </a:tblGrid>
              <a:tr h="59271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Company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Sequential Growth %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YoY Growth %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Revenue </a:t>
                      </a:r>
                    </a:p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(US Dollar, M)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6271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DellEMC</a:t>
                      </a:r>
                      <a:endParaRPr kumimoji="0" lang="en-US" sz="105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+8.0%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-4.2%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746.60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78150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Veeam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+21.5%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+17.9%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563.61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175574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Veritas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+2.2%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-4.9%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537.13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33071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IBM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-9.3%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-16.5%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487.24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34963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Commvault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+6.0%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+5.1%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340.43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20313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+5.9%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+3.8%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2,048.49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00425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Market Average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+5.6%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+0.4%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55522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4A235F8C-31A0-4936-AC20-2AD36BE9CDA5}"/>
              </a:ext>
            </a:extLst>
          </p:cNvPr>
          <p:cNvSpPr/>
          <p:nvPr/>
        </p:nvSpPr>
        <p:spPr bwMode="auto">
          <a:xfrm>
            <a:off x="638979" y="3361507"/>
            <a:ext cx="4944178" cy="34834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6F03929-C885-44AD-8663-7526E21FF1FD}"/>
              </a:ext>
            </a:extLst>
          </p:cNvPr>
          <p:cNvSpPr txBox="1"/>
          <p:nvPr/>
        </p:nvSpPr>
        <p:spPr>
          <a:xfrm>
            <a:off x="646725" y="1975334"/>
            <a:ext cx="494417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5800" latinLnBrk="0"/>
            <a:r>
              <a:rPr lang="en-US" altLang="ko-KR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ahoma"/>
              </a:rPr>
              <a:t>2020</a:t>
            </a:r>
            <a:r>
              <a:rPr lang="ko-KR" altLang="en-US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ahoma"/>
              </a:rPr>
              <a:t>년 하반기 전세계 시장 점유율</a:t>
            </a: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E5EC2E34-5306-4AA3-AA7A-F754AB4452DB}"/>
              </a:ext>
            </a:extLst>
          </p:cNvPr>
          <p:cNvSpPr txBox="1">
            <a:spLocks/>
          </p:cNvSpPr>
          <p:nvPr/>
        </p:nvSpPr>
        <p:spPr>
          <a:xfrm>
            <a:off x="6608845" y="5520811"/>
            <a:ext cx="4944178" cy="5272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Source: IDC, Semi-Annual Software Tracker, 2021H1  Note: Worldwide Data</a:t>
            </a:r>
          </a:p>
          <a:p>
            <a:pPr>
              <a:defRPr/>
            </a:pP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URL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: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hlinkClick r:id="rId3"/>
              </a:rPr>
              <a:t>https://www.veeam.com/blog/outgrowing-competition-idc-tracker-h1-2021.html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  <a:p>
            <a:pPr>
              <a:defRPr/>
            </a:pPr>
            <a:endParaRPr lang="en-US" altLang="ko-KR" sz="1050" dirty="0">
              <a:solidFill>
                <a:schemeClr val="tx1">
                  <a:lumMod val="50000"/>
                  <a:lumOff val="50000"/>
                </a:schemeClr>
              </a:solidFill>
              <a:latin typeface="Arial"/>
            </a:endParaRPr>
          </a:p>
        </p:txBody>
      </p:sp>
      <p:graphicFrame>
        <p:nvGraphicFramePr>
          <p:cNvPr id="18" name="Table 3">
            <a:extLst>
              <a:ext uri="{FF2B5EF4-FFF2-40B4-BE49-F238E27FC236}">
                <a16:creationId xmlns:a16="http://schemas.microsoft.com/office/drawing/2014/main" id="{3830EF5F-54DD-4C1B-BF50-0C6CAEBA0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45858"/>
              </p:ext>
            </p:extLst>
          </p:nvPr>
        </p:nvGraphicFramePr>
        <p:xfrm>
          <a:off x="6608845" y="2447904"/>
          <a:ext cx="4944178" cy="2907871"/>
        </p:xfrm>
        <a:graphic>
          <a:graphicData uri="http://schemas.openxmlformats.org/drawingml/2006/table">
            <a:tbl>
              <a:tblPr firstRow="1" bandRow="1"/>
              <a:tblGrid>
                <a:gridCol w="1438351">
                  <a:extLst>
                    <a:ext uri="{9D8B030D-6E8A-4147-A177-3AD203B41FA5}">
                      <a16:colId xmlns:a16="http://schemas.microsoft.com/office/drawing/2014/main" val="2749421576"/>
                    </a:ext>
                  </a:extLst>
                </a:gridCol>
                <a:gridCol w="1109523">
                  <a:extLst>
                    <a:ext uri="{9D8B030D-6E8A-4147-A177-3AD203B41FA5}">
                      <a16:colId xmlns:a16="http://schemas.microsoft.com/office/drawing/2014/main" val="398650246"/>
                    </a:ext>
                  </a:extLst>
                </a:gridCol>
                <a:gridCol w="1109523">
                  <a:extLst>
                    <a:ext uri="{9D8B030D-6E8A-4147-A177-3AD203B41FA5}">
                      <a16:colId xmlns:a16="http://schemas.microsoft.com/office/drawing/2014/main" val="126756628"/>
                    </a:ext>
                  </a:extLst>
                </a:gridCol>
                <a:gridCol w="1286781">
                  <a:extLst>
                    <a:ext uri="{9D8B030D-6E8A-4147-A177-3AD203B41FA5}">
                      <a16:colId xmlns:a16="http://schemas.microsoft.com/office/drawing/2014/main" val="4230320124"/>
                    </a:ext>
                  </a:extLst>
                </a:gridCol>
              </a:tblGrid>
              <a:tr h="59271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Company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Sequential Growth %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YoY Growth %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Revenue </a:t>
                      </a:r>
                    </a:p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(US Dollar, M)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26271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DellEMC</a:t>
                      </a:r>
                      <a:endParaRPr kumimoji="0" lang="en-US" sz="105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-12.0%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-4.9%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657.24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278150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Veeam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+3.2%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+25.3%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581.68</a:t>
                      </a:r>
                      <a:endPara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175574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Veritas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-2.3%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-0.1%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526.28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33071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IBM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-22.2%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-29.5%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378.93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834963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Commvault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+4.1%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+10.3%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354.32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720313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+1.4%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+7.9%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2,489.56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400425"/>
                  </a:ext>
                </a:extLst>
              </a:tr>
              <a:tr h="3307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Market Average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-2.8%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+2.9%</a:t>
                      </a:r>
                      <a:endParaRPr kumimoji="0" 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68604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Tahoma"/>
                          <a:ea typeface="+mn-ea"/>
                          <a:cs typeface="+mn-cs"/>
                        </a:rPr>
                        <a:t>N/A</a:t>
                      </a:r>
                    </a:p>
                  </a:txBody>
                  <a:tcPr marL="21600" marR="18000" marT="18000" marB="1800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355522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CE677C-01B4-4F6F-93E3-98FF660579D2}"/>
              </a:ext>
            </a:extLst>
          </p:cNvPr>
          <p:cNvSpPr/>
          <p:nvPr/>
        </p:nvSpPr>
        <p:spPr bwMode="auto">
          <a:xfrm>
            <a:off x="6601099" y="3361507"/>
            <a:ext cx="4944178" cy="34834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C5C579-23FD-4F0F-B3DE-D388CB52FDFF}"/>
              </a:ext>
            </a:extLst>
          </p:cNvPr>
          <p:cNvSpPr txBox="1"/>
          <p:nvPr/>
        </p:nvSpPr>
        <p:spPr>
          <a:xfrm>
            <a:off x="6608845" y="1975334"/>
            <a:ext cx="494417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5800" latinLnBrk="0"/>
            <a:r>
              <a:rPr lang="en-US" altLang="ko-KR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ahoma"/>
              </a:rPr>
              <a:t>2021</a:t>
            </a:r>
            <a:r>
              <a:rPr lang="ko-KR" altLang="en-US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Tahoma"/>
              </a:rPr>
              <a:t>년 상반기 전세계 시장 점유율</a:t>
            </a:r>
          </a:p>
        </p:txBody>
      </p:sp>
    </p:spTree>
    <p:extLst>
      <p:ext uri="{BB962C8B-B14F-4D97-AF65-F5344CB8AC3E}">
        <p14:creationId xmlns:p14="http://schemas.microsoft.com/office/powerpoint/2010/main" val="108552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873B909-F20F-40B0-A1AF-EEAEE483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sz="1600" spc="-30" dirty="0"/>
              <a:t>2020</a:t>
            </a:r>
            <a:r>
              <a:rPr lang="ko-KR" altLang="ko-KR" sz="16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년도 </a:t>
            </a:r>
            <a:r>
              <a:rPr lang="ko-KR" altLang="ko-KR" sz="1600" spc="-30" dirty="0" err="1"/>
              <a:t>Gartner</a:t>
            </a:r>
            <a:r>
              <a:rPr lang="ko-KR" altLang="ko-KR" sz="1600" spc="-30" dirty="0"/>
              <a:t> </a:t>
            </a:r>
            <a:r>
              <a:rPr lang="ko-KR" altLang="ko-KR" sz="16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백업 및 복제 소프트웨어 시장 점유율</a:t>
            </a:r>
            <a:r>
              <a:rPr lang="en-US" altLang="ko-KR" sz="1600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– </a:t>
            </a:r>
            <a:r>
              <a:rPr lang="en-US" altLang="ko-KR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Gartner</a:t>
            </a:r>
            <a:r>
              <a:rPr lang="ko-KR" altLang="en-US" spc="-3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기준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3C6BC-0E80-4DD7-9F6F-11CAE4435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가트너의</a:t>
            </a:r>
            <a:r>
              <a:rPr lang="ko-KR" altLang="en-US" dirty="0"/>
              <a:t> 가장 최신 시장 점유율 자료인 </a:t>
            </a:r>
            <a:r>
              <a:rPr lang="en-US" altLang="ko-KR" dirty="0"/>
              <a:t>2020</a:t>
            </a:r>
            <a:r>
              <a:rPr lang="ko-KR" altLang="en-US" dirty="0"/>
              <a:t>년도 기준 빔 소프트웨어는 </a:t>
            </a:r>
            <a:r>
              <a:rPr lang="ko-KR" altLang="en-US" sz="1800" dirty="0">
                <a:solidFill>
                  <a:srgbClr val="00E296"/>
                </a:solidFill>
              </a:rPr>
              <a:t>전세계 </a:t>
            </a:r>
            <a:r>
              <a:rPr lang="en-US" altLang="ko-KR" sz="1800" dirty="0">
                <a:solidFill>
                  <a:srgbClr val="00E296"/>
                </a:solidFill>
              </a:rPr>
              <a:t>3</a:t>
            </a:r>
            <a:r>
              <a:rPr lang="ko-KR" altLang="en-US" sz="1800" dirty="0">
                <a:solidFill>
                  <a:srgbClr val="00E296"/>
                </a:solidFill>
              </a:rPr>
              <a:t>의 백업 및 복구 데이터 관리 </a:t>
            </a:r>
            <a:r>
              <a:rPr lang="ko-KR" altLang="en-US" sz="1800" dirty="0" err="1">
                <a:solidFill>
                  <a:srgbClr val="00E296"/>
                </a:solidFill>
              </a:rPr>
              <a:t>솔루션</a:t>
            </a:r>
            <a:r>
              <a:rPr lang="ko-KR" altLang="en-US" dirty="0" err="1"/>
              <a:t>로</a:t>
            </a:r>
            <a:r>
              <a:rPr lang="ko-KR" altLang="en-US" dirty="0"/>
              <a:t> 가장 빠르게 성장하고 있는 데이터 관리 제조사입니다</a:t>
            </a:r>
            <a:r>
              <a:rPr lang="en-US" altLang="ko-KR" dirty="0"/>
              <a:t>. </a:t>
            </a:r>
            <a:r>
              <a:rPr lang="ko-KR" altLang="en-US" dirty="0"/>
              <a:t>일부 제조사는 자사를 가장 잘 포장할 수 있는 오래된 자료를 기준으로 고객사에 잘못된 정보를 전달하고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B358FBD-836E-4B3B-8651-F9BBC12F7E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2F31CE6-A812-49A4-A957-8A92FF57923B}"/>
              </a:ext>
            </a:extLst>
          </p:cNvPr>
          <p:cNvSpPr/>
          <p:nvPr/>
        </p:nvSpPr>
        <p:spPr bwMode="auto">
          <a:xfrm>
            <a:off x="0" y="1994263"/>
            <a:ext cx="12192000" cy="4323737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31" name="Chart 8">
            <a:extLst>
              <a:ext uri="{FF2B5EF4-FFF2-40B4-BE49-F238E27FC236}">
                <a16:creationId xmlns:a16="http://schemas.microsoft.com/office/drawing/2014/main" id="{3305EB04-F78D-46DD-9028-AA90F1964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572055"/>
              </p:ext>
            </p:extLst>
          </p:nvPr>
        </p:nvGraphicFramePr>
        <p:xfrm>
          <a:off x="997676" y="1994263"/>
          <a:ext cx="7915275" cy="4144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0B11052E-FD48-4FEB-B937-95A0F732FDAC}"/>
              </a:ext>
            </a:extLst>
          </p:cNvPr>
          <p:cNvSpPr txBox="1"/>
          <p:nvPr/>
        </p:nvSpPr>
        <p:spPr>
          <a:xfrm>
            <a:off x="215899" y="6069657"/>
            <a:ext cx="464621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83" latinLnBrk="0">
              <a:buClr>
                <a:srgbClr val="00B336"/>
              </a:buClr>
              <a:defRPr/>
            </a:pPr>
            <a:r>
              <a:rPr lang="ko-KR" altLang="en-US" sz="900" dirty="0">
                <a:ln w="3175">
                  <a:noFill/>
                </a:ln>
                <a:solidFill>
                  <a:srgbClr val="288782"/>
                </a:solidFill>
                <a:cs typeface="Tahoma" panose="020B0604030504040204" pitchFamily="34" charset="0"/>
              </a:rPr>
              <a:t>출처</a:t>
            </a:r>
            <a:r>
              <a:rPr lang="en-US" altLang="ko-KR" sz="900" dirty="0">
                <a:ln w="3175">
                  <a:noFill/>
                </a:ln>
                <a:solidFill>
                  <a:srgbClr val="288782"/>
                </a:solidFill>
                <a:cs typeface="Tahoma" panose="020B0604030504040204" pitchFamily="34" charset="0"/>
              </a:rPr>
              <a:t>: </a:t>
            </a:r>
            <a:r>
              <a:rPr lang="ko-KR" altLang="en-US" sz="900" dirty="0">
                <a:ln w="3175">
                  <a:noFill/>
                </a:ln>
                <a:solidFill>
                  <a:srgbClr val="288782"/>
                </a:solidFill>
                <a:cs typeface="Tahoma" panose="020B0604030504040204" pitchFamily="34" charset="0"/>
              </a:rPr>
              <a:t>시장 점유율</a:t>
            </a:r>
            <a:r>
              <a:rPr lang="en-US" altLang="ko-KR" sz="900" dirty="0">
                <a:ln w="3175">
                  <a:noFill/>
                </a:ln>
                <a:solidFill>
                  <a:srgbClr val="288782"/>
                </a:solidFill>
                <a:cs typeface="Tahoma" panose="020B0604030504040204" pitchFamily="34" charset="0"/>
              </a:rPr>
              <a:t>: </a:t>
            </a:r>
            <a:r>
              <a:rPr lang="ko-KR" altLang="en-US" sz="900" dirty="0">
                <a:ln w="3175">
                  <a:noFill/>
                </a:ln>
                <a:solidFill>
                  <a:srgbClr val="288782"/>
                </a:solidFill>
                <a:cs typeface="Tahoma" panose="020B0604030504040204" pitchFamily="34" charset="0"/>
              </a:rPr>
              <a:t>모든 엔터프라이즈 소프트웨어 시장</a:t>
            </a:r>
            <a:r>
              <a:rPr lang="en-US" altLang="ko-KR" sz="900" dirty="0">
                <a:ln w="3175">
                  <a:noFill/>
                </a:ln>
                <a:solidFill>
                  <a:srgbClr val="288782"/>
                </a:solidFill>
                <a:cs typeface="Tahoma" panose="020B0604030504040204" pitchFamily="34" charset="0"/>
              </a:rPr>
              <a:t>, </a:t>
            </a:r>
            <a:r>
              <a:rPr lang="ko-KR" altLang="en-US" sz="900" dirty="0">
                <a:ln w="3175">
                  <a:noFill/>
                </a:ln>
                <a:solidFill>
                  <a:srgbClr val="288782"/>
                </a:solidFill>
                <a:cs typeface="Tahoma" panose="020B0604030504040204" pitchFamily="34" charset="0"/>
              </a:rPr>
              <a:t>전 세계</a:t>
            </a:r>
            <a:r>
              <a:rPr lang="en-US" altLang="ko-KR" sz="900" dirty="0">
                <a:ln w="3175">
                  <a:noFill/>
                </a:ln>
                <a:solidFill>
                  <a:srgbClr val="288782"/>
                </a:solidFill>
                <a:cs typeface="Tahoma" panose="020B0604030504040204" pitchFamily="34" charset="0"/>
              </a:rPr>
              <a:t>, 2020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BF6D707C-4CC0-4175-8AB3-B7BA466681A7}"/>
              </a:ext>
            </a:extLst>
          </p:cNvPr>
          <p:cNvSpPr txBox="1">
            <a:spLocks/>
          </p:cNvSpPr>
          <p:nvPr/>
        </p:nvSpPr>
        <p:spPr>
          <a:xfrm>
            <a:off x="8922898" y="3568013"/>
            <a:ext cx="2388448" cy="627701"/>
          </a:xfrm>
          <a:prstGeom prst="rect">
            <a:avLst/>
          </a:prstGeom>
        </p:spPr>
        <p:txBody>
          <a:bodyPr/>
          <a:lstStyle>
            <a:lvl1pPr marL="0" indent="0" algn="l" defTabSz="914684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667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5582" indent="-355582" algn="l" defTabSz="914684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667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720" indent="-284262" algn="l" defTabSz="91468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483246" indent="-223917" algn="l" defTabSz="91468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914720" algn="l"/>
              </a:tabLst>
              <a:defRPr sz="1867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713513" indent="-230269" algn="l" defTabSz="91468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515380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720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64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405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6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$85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억 소프트웨어 시장</a:t>
            </a:r>
          </a:p>
        </p:txBody>
      </p:sp>
      <p:pic>
        <p:nvPicPr>
          <p:cNvPr id="35" name="Graphic 36">
            <a:extLst>
              <a:ext uri="{FF2B5EF4-FFF2-40B4-BE49-F238E27FC236}">
                <a16:creationId xmlns:a16="http://schemas.microsoft.com/office/drawing/2014/main" id="{AB0CA77C-B783-458F-A612-E6DBFAEE5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4167" y="5955893"/>
            <a:ext cx="1036799" cy="252263"/>
          </a:xfrm>
          <a:prstGeom prst="rect">
            <a:avLst/>
          </a:prstGeom>
        </p:spPr>
      </p:pic>
      <p:sp>
        <p:nvSpPr>
          <p:cNvPr id="36" name="Freeform: Shape 2">
            <a:extLst>
              <a:ext uri="{FF2B5EF4-FFF2-40B4-BE49-F238E27FC236}">
                <a16:creationId xmlns:a16="http://schemas.microsoft.com/office/drawing/2014/main" id="{540296F2-B87D-4373-95A1-27E679908C1D}"/>
              </a:ext>
            </a:extLst>
          </p:cNvPr>
          <p:cNvSpPr/>
          <p:nvPr/>
        </p:nvSpPr>
        <p:spPr bwMode="auto">
          <a:xfrm>
            <a:off x="8855953" y="3556224"/>
            <a:ext cx="0" cy="833933"/>
          </a:xfrm>
          <a:custGeom>
            <a:avLst/>
            <a:gdLst>
              <a:gd name="connsiteX0" fmla="*/ 0 w 0"/>
              <a:gd name="connsiteY0" fmla="*/ 0 h 833933"/>
              <a:gd name="connsiteX1" fmla="*/ 0 w 0"/>
              <a:gd name="connsiteY1" fmla="*/ 833933 h 83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833933">
                <a:moveTo>
                  <a:pt x="0" y="0"/>
                </a:moveTo>
                <a:lnTo>
                  <a:pt x="0" y="833933"/>
                </a:lnTo>
              </a:path>
            </a:pathLst>
          </a:custGeom>
          <a:noFill/>
          <a:ln w="19050" cap="flat" cmpd="sng" algn="ctr">
            <a:gradFill>
              <a:gsLst>
                <a:gs pos="0">
                  <a:srgbClr val="00E296">
                    <a:alpha val="0"/>
                  </a:srgbClr>
                </a:gs>
                <a:gs pos="100000">
                  <a:srgbClr val="00E296">
                    <a:alpha val="0"/>
                  </a:srgbClr>
                </a:gs>
                <a:gs pos="50000">
                  <a:srgbClr val="00E296"/>
                </a:gs>
              </a:gsLst>
              <a:lin ang="5400000" scaled="1"/>
            </a:gra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84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FE9F17F3-2B6E-4529-BDEA-4488C67A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63" y="1676400"/>
            <a:ext cx="4819404" cy="4747301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9A361374-05F6-4A61-8A88-43ED705F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ko-KR" altLang="en-US" dirty="0" err="1"/>
              <a:t>가트너</a:t>
            </a:r>
            <a:r>
              <a:rPr lang="ko-KR" altLang="en-US" dirty="0"/>
              <a:t> 기준</a:t>
            </a:r>
            <a:r>
              <a:rPr lang="en-US" altLang="ko-KR" dirty="0"/>
              <a:t>, </a:t>
            </a:r>
            <a:r>
              <a:rPr lang="ko-KR" altLang="en-US" dirty="0"/>
              <a:t>백업 분야 리더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330FFEF-7663-490F-89B3-BEC99642F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3076DDA-3CD8-4795-8C4D-612DE27B3523}"/>
              </a:ext>
            </a:extLst>
          </p:cNvPr>
          <p:cNvSpPr/>
          <p:nvPr/>
        </p:nvSpPr>
        <p:spPr>
          <a:xfrm>
            <a:off x="3434244" y="2849627"/>
            <a:ext cx="591127" cy="3330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19FD3-E11C-49AD-AAF8-4419A2EC05B1}"/>
              </a:ext>
            </a:extLst>
          </p:cNvPr>
          <p:cNvSpPr/>
          <p:nvPr/>
        </p:nvSpPr>
        <p:spPr>
          <a:xfrm>
            <a:off x="5907405" y="5032990"/>
            <a:ext cx="5197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3"/>
              </a:rPr>
              <a:t>https://www.veeam.com/2021-gartner-magic-quadrant.html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C61F45-2676-440D-80C3-69620EF8421E}"/>
              </a:ext>
            </a:extLst>
          </p:cNvPr>
          <p:cNvSpPr txBox="1"/>
          <p:nvPr/>
        </p:nvSpPr>
        <p:spPr>
          <a:xfrm>
            <a:off x="5907405" y="1859280"/>
            <a:ext cx="561403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2021 Gartner</a:t>
            </a:r>
          </a:p>
          <a:p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Magic Quadrant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for Data Center Backup and Recovery Solutions</a:t>
            </a:r>
          </a:p>
          <a:p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200" dirty="0">
                <a:latin typeface="Arial" panose="020B0604020202020204" pitchFamily="34" charset="0"/>
                <a:cs typeface="Arial" panose="020B0604020202020204" pitchFamily="34" charset="0"/>
              </a:rPr>
              <a:t>Veeam named a </a:t>
            </a:r>
            <a:r>
              <a:rPr lang="en-US" altLang="ko-KR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en-US" altLang="ko-KR" sz="2200" dirty="0">
                <a:latin typeface="Arial" panose="020B0604020202020204" pitchFamily="34" charset="0"/>
                <a:cs typeface="Arial" panose="020B0604020202020204" pitchFamily="34" charset="0"/>
              </a:rPr>
              <a:t> for the 5</a:t>
            </a:r>
            <a:r>
              <a:rPr lang="en-US" altLang="ko-KR" sz="22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altLang="ko-KR" sz="2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  <a:endParaRPr lang="ko-KR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텍스트 개체 틀 3">
            <a:extLst>
              <a:ext uri="{FF2B5EF4-FFF2-40B4-BE49-F238E27FC236}">
                <a16:creationId xmlns:a16="http://schemas.microsoft.com/office/drawing/2014/main" id="{268422BA-3A25-471E-92A6-4070335D4CF0}"/>
              </a:ext>
            </a:extLst>
          </p:cNvPr>
          <p:cNvSpPr txBox="1">
            <a:spLocks/>
          </p:cNvSpPr>
          <p:nvPr/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많은 고객사들은 </a:t>
            </a:r>
            <a:r>
              <a:rPr lang="ko-KR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가트너의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매직 </a:t>
            </a:r>
            <a:r>
              <a:rPr lang="ko-KR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쿼터런트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자료를 통해 제품에 대한 안정성 및 우수성을 확인하고 있으며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, Veeam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은 </a:t>
            </a:r>
            <a:r>
              <a:rPr lang="en-US" altLang="ko-KR" sz="1800" b="1" dirty="0">
                <a:solidFill>
                  <a:srgbClr val="00E2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sz="1800" b="1" dirty="0">
                <a:solidFill>
                  <a:srgbClr val="00E2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</a:t>
            </a:r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800" b="1" dirty="0">
                <a:solidFill>
                  <a:srgbClr val="00E296"/>
                </a:solidFill>
                <a:latin typeface="Tahoma"/>
              </a:rPr>
              <a:t>연속</a:t>
            </a:r>
            <a:r>
              <a:rPr lang="ko-KR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매직 </a:t>
            </a:r>
            <a:r>
              <a:rPr lang="ko-KR" alt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쿼터런트에서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가장 </a:t>
            </a:r>
            <a:r>
              <a:rPr lang="en-US" altLang="ko-KR" sz="1800" b="1" dirty="0">
                <a:solidFill>
                  <a:srgbClr val="00E2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Leader</a:t>
            </a:r>
            <a:r>
              <a:rPr lang="ko-KR" altLang="en-US" sz="1800" b="1" dirty="0">
                <a:solidFill>
                  <a:srgbClr val="00E29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 선정</a:t>
            </a:r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되었습니다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08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34C55D1-4AD7-40A8-8BB6-92521782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빔 소프트웨어 경쟁 우위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04A0DE2-0EEC-4695-8BE6-438AC4C928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896E6E0-7C2B-4156-84DA-9B3662B62427}"/>
              </a:ext>
            </a:extLst>
          </p:cNvPr>
          <p:cNvSpPr txBox="1">
            <a:spLocks/>
          </p:cNvSpPr>
          <p:nvPr/>
        </p:nvSpPr>
        <p:spPr>
          <a:xfrm>
            <a:off x="931840" y="1354426"/>
            <a:ext cx="10328320" cy="42945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 err="1"/>
              <a:t>가트너</a:t>
            </a:r>
            <a:r>
              <a:rPr lang="ko-KR" altLang="en-US" sz="1800" dirty="0"/>
              <a:t> 선정 백업분야 </a:t>
            </a:r>
            <a:r>
              <a:rPr lang="en-US" altLang="ko-KR" sz="1800" dirty="0"/>
              <a:t>5</a:t>
            </a:r>
            <a:r>
              <a:rPr lang="ko-KR" altLang="en-US" sz="1800" dirty="0" err="1"/>
              <a:t>년연속</a:t>
            </a:r>
            <a:r>
              <a:rPr lang="ko-KR" altLang="en-US" sz="1800" dirty="0"/>
              <a:t> 리더 기업 </a:t>
            </a:r>
            <a:r>
              <a:rPr lang="en-US" altLang="ko-KR" sz="1800" dirty="0"/>
              <a:t>[</a:t>
            </a:r>
            <a:r>
              <a:rPr lang="ko-KR" altLang="en-US" sz="1800" dirty="0"/>
              <a:t>글로벌 </a:t>
            </a:r>
            <a:r>
              <a:rPr lang="en-US" altLang="ko-KR" sz="1800" dirty="0"/>
              <a:t>2</a:t>
            </a:r>
            <a:r>
              <a:rPr lang="ko-KR" altLang="en-US" sz="1800" dirty="0"/>
              <a:t>위 기업</a:t>
            </a:r>
            <a:r>
              <a:rPr lang="en-US" altLang="ko-KR" sz="1800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OS</a:t>
            </a:r>
            <a:r>
              <a:rPr lang="ko-KR" altLang="en-US" sz="1800" dirty="0"/>
              <a:t>와 </a:t>
            </a:r>
            <a:r>
              <a:rPr lang="en-US" altLang="ko-KR" sz="1800" dirty="0"/>
              <a:t>DB </a:t>
            </a:r>
            <a:r>
              <a:rPr lang="ko-KR" altLang="en-US" sz="1800" dirty="0"/>
              <a:t>백업을 하나의 통합 솔루션으로 해결</a:t>
            </a:r>
            <a:r>
              <a:rPr lang="en-US" altLang="ko-KR" sz="1800" dirty="0"/>
              <a:t> / </a:t>
            </a:r>
            <a:r>
              <a:rPr lang="ko-KR" altLang="en-US" sz="1800" dirty="0"/>
              <a:t>경쟁사는 </a:t>
            </a:r>
            <a:r>
              <a:rPr lang="en-US" altLang="ko-KR" sz="1800" dirty="0"/>
              <a:t>OS</a:t>
            </a:r>
            <a:r>
              <a:rPr lang="ko-KR" altLang="en-US" sz="1800" dirty="0"/>
              <a:t>와 </a:t>
            </a:r>
            <a:r>
              <a:rPr lang="en-US" altLang="ko-KR" sz="1800" dirty="0"/>
              <a:t>DB</a:t>
            </a:r>
            <a:r>
              <a:rPr lang="ko-KR" altLang="en-US" sz="1800" dirty="0"/>
              <a:t>별 분리된 개별 솔루션 필요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경쟁력 있는 가격구조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OS</a:t>
            </a:r>
            <a:r>
              <a:rPr lang="ko-KR" altLang="en-US" sz="1800" dirty="0"/>
              <a:t> 백업 </a:t>
            </a:r>
            <a:r>
              <a:rPr lang="en-US" altLang="ko-KR" sz="1800" dirty="0"/>
              <a:t>+ (DB</a:t>
            </a:r>
            <a:r>
              <a:rPr lang="ko-KR" altLang="en-US" sz="1800" dirty="0"/>
              <a:t>백업</a:t>
            </a:r>
            <a:r>
              <a:rPr lang="en-US" altLang="ko-KR" sz="1800" dirty="0"/>
              <a:t> / FILE</a:t>
            </a:r>
            <a:r>
              <a:rPr lang="ko-KR" altLang="en-US" sz="1800" dirty="0"/>
              <a:t>백업</a:t>
            </a:r>
            <a:r>
              <a:rPr lang="en-US" altLang="ko-KR" sz="1800" dirty="0"/>
              <a:t> / </a:t>
            </a:r>
            <a:r>
              <a:rPr lang="ko-KR" altLang="en-US" sz="1800" dirty="0"/>
              <a:t>가상화 </a:t>
            </a:r>
            <a:r>
              <a:rPr lang="en-US" altLang="ko-KR" sz="1800" dirty="0"/>
              <a:t>/ </a:t>
            </a:r>
            <a:r>
              <a:rPr lang="ko-KR" altLang="en-US" sz="1800" dirty="0"/>
              <a:t>클라우드</a:t>
            </a:r>
            <a:r>
              <a:rPr lang="en-US" altLang="ko-KR" sz="18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P2V, P2C </a:t>
            </a:r>
            <a:r>
              <a:rPr lang="ko-KR" altLang="en-US" sz="1800" dirty="0"/>
              <a:t>등 추가 금액 없는 손쉬운 마이그레이션 제공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 err="1"/>
              <a:t>랜섬웨어로부터</a:t>
            </a:r>
            <a:r>
              <a:rPr lang="ko-KR" altLang="en-US" sz="1800" dirty="0"/>
              <a:t> 데이터를 안전하게 보관하는 </a:t>
            </a:r>
            <a:r>
              <a:rPr lang="en-US" altLang="ko-KR" sz="1800" dirty="0"/>
              <a:t>Immutable </a:t>
            </a:r>
            <a:r>
              <a:rPr lang="ko-KR" altLang="en-US" sz="1800" dirty="0"/>
              <a:t>백업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중앙관리 </a:t>
            </a:r>
            <a:r>
              <a:rPr lang="en-US" altLang="ko-KR" sz="1800" dirty="0"/>
              <a:t>: </a:t>
            </a:r>
            <a:r>
              <a:rPr lang="ko-KR" altLang="en-US" sz="1800" dirty="0"/>
              <a:t>관리자환경에서 네트워크로 연결된 백업 클라이언트 원격구성 및 제어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246169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eam - Presentation Templates - 2019-02-15.potx" id="{D18825FC-BCF5-484A-94D3-83FD33D72D05}" vid="{4A260477-363E-44B1-96DF-E952EEBF02C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efault color palette">
    <a:dk1>
      <a:srgbClr val="000000"/>
    </a:dk1>
    <a:lt1>
      <a:srgbClr val="FFFFFF"/>
    </a:lt1>
    <a:dk2>
      <a:srgbClr val="003738"/>
    </a:dk2>
    <a:lt2>
      <a:srgbClr val="FFFFFF"/>
    </a:lt2>
    <a:accent1>
      <a:srgbClr val="93EB20"/>
    </a:accent1>
    <a:accent2>
      <a:srgbClr val="00E296"/>
    </a:accent2>
    <a:accent3>
      <a:srgbClr val="FFC000"/>
    </a:accent3>
    <a:accent4>
      <a:srgbClr val="288782"/>
    </a:accent4>
    <a:accent5>
      <a:srgbClr val="159F98"/>
    </a:accent5>
    <a:accent6>
      <a:srgbClr val="00B492"/>
    </a:accent6>
    <a:hlink>
      <a:srgbClr val="93EB20"/>
    </a:hlink>
    <a:folHlink>
      <a:srgbClr val="288782"/>
    </a:folHlink>
  </a:clrScheme>
  <a:fontScheme name="Custom 7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Angles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phClr">
              <a:shade val="25000"/>
              <a:satMod val="15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Veeam - Presentation Templates - 2019-02-15</Template>
  <TotalTime>865</TotalTime>
  <Words>4322</Words>
  <Application>Microsoft Office PowerPoint</Application>
  <PresentationFormat>와이드스크린</PresentationFormat>
  <Paragraphs>697</Paragraphs>
  <Slides>34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굴림</vt:lpstr>
      <vt:lpstr>맑은 고딕</vt:lpstr>
      <vt:lpstr>맑은 고딕</vt:lpstr>
      <vt:lpstr>Arial</vt:lpstr>
      <vt:lpstr>Tahoma</vt:lpstr>
      <vt:lpstr>Wingdings</vt:lpstr>
      <vt:lpstr>Office 테마</vt:lpstr>
      <vt:lpstr>PowerPoint 프레젠테이션</vt:lpstr>
      <vt:lpstr>목차</vt:lpstr>
      <vt:lpstr>하이브리드 클라우드 시대의 도래</vt:lpstr>
      <vt:lpstr>퍼블릭 클라우드를 포함하는 하이브리드 환경 최적 데이터 보호 솔루션</vt:lpstr>
      <vt:lpstr>빔 5대 주요 기능</vt:lpstr>
      <vt:lpstr>2020년/2021년 IDC 백업 및 복제 소프트웨어 시장 점유율 – IDC 기준</vt:lpstr>
      <vt:lpstr>2020년도 Gartner 백업 및 복제 소프트웨어 시장 점유율 – Gartner 기준</vt:lpstr>
      <vt:lpstr>2021년 가트너 기준, 백업 분야 리더</vt:lpstr>
      <vt:lpstr>빔 소프트웨어 경쟁 우위 </vt:lpstr>
      <vt:lpstr>목차</vt:lpstr>
      <vt:lpstr>물리환경 통합 백업</vt:lpstr>
      <vt:lpstr>가상환경 100% 순수 에이전트리스 백업/복구</vt:lpstr>
      <vt:lpstr>빔 버추얼랩을 통한 백업 데이터의 활용</vt:lpstr>
      <vt:lpstr>목차</vt:lpstr>
      <vt:lpstr>사이버 공격 방어 기술</vt:lpstr>
      <vt:lpstr>보안업계의 다양한 시도</vt:lpstr>
      <vt:lpstr>사이버 공격 예방의 한계 – 1/2</vt:lpstr>
      <vt:lpstr>사이버 공격 예방의 한계 – 2/2</vt:lpstr>
      <vt:lpstr>Veritas 취약점, Netbackup – 1/5</vt:lpstr>
      <vt:lpstr>Veritas 취약점, Netbackup – 2/5</vt:lpstr>
      <vt:lpstr>Veritas 취약점, Netbackup – 3/5</vt:lpstr>
      <vt:lpstr>Veritas 취약점, Backupexec – 4/5</vt:lpstr>
      <vt:lpstr>Veritas 취약점, System Recovery – 5/5</vt:lpstr>
      <vt:lpstr>사이버공격에 대한 가장 확실한 보호 by Veeam</vt:lpstr>
      <vt:lpstr>변경불가 백업 by Veeam</vt:lpstr>
      <vt:lpstr>경쟁 회사 비교 자료</vt:lpstr>
      <vt:lpstr>PowerPoint 프레젠테이션</vt:lpstr>
      <vt:lpstr>PowerPoint 프레젠테이션</vt:lpstr>
      <vt:lpstr>목차</vt:lpstr>
      <vt:lpstr>어플라이언스 취약점</vt:lpstr>
      <vt:lpstr>목차</vt:lpstr>
      <vt:lpstr>경쟁 회사 비교 자료</vt:lpstr>
      <vt:lpstr>장기 보관을 위한 Object Storage 차이점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Edward Kim</dc:creator>
  <cp:lastModifiedBy>Dongun Shin</cp:lastModifiedBy>
  <cp:revision>246</cp:revision>
  <dcterms:created xsi:type="dcterms:W3CDTF">2019-06-14T05:35:22Z</dcterms:created>
  <dcterms:modified xsi:type="dcterms:W3CDTF">2021-11-17T04:26:11Z</dcterms:modified>
</cp:coreProperties>
</file>